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46176A-6872-4758-B84C-30650515A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87ACF2-2BEC-4C3A-AE39-6C6D99E55070}" type="datetimeFigureOut">
              <a:rPr lang="en-US"/>
              <a:pPr>
                <a:defRPr/>
              </a:pPr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270375"/>
            <a:ext cx="5683250" cy="4046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95C7DB-8753-4824-B354-CFF9FBC8F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73E922C-F31B-4CD4-B432-6EA0F5527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641CD-316E-46D3-9911-DCB3DEC58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EE7D5-66CF-44A4-A572-36C4C2EDD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810E-4DD0-4546-B6C5-A04D006FD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861EE6-4EEA-46D0-AE6A-7C3D5E4D8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416D-79F0-4D87-98CE-DA88F6F2D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E509C64-B1A9-48AD-8557-A2CEA32BF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4455A-5050-4B22-A4E7-BB35B9CD4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2CF23D-1D05-4150-9526-69EAE94DB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3572FE2-4F6B-455A-B439-3B2B62AF6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AD03-6EDE-4DBD-8280-F57654CCB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58F562C-08A9-42A7-8AE2-D040C14C0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audio" Target="../media/audio8.wav"/><Relationship Id="rId7" Type="http://schemas.openxmlformats.org/officeDocument/2006/relationships/image" Target="../media/image18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3.jpeg"/><Relationship Id="rId4" Type="http://schemas.openxmlformats.org/officeDocument/2006/relationships/audio" Target="../media/audio2.wav"/><Relationship Id="rId9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2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audio" Target="../media/audio6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13.jpeg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0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jpeg"/><Relationship Id="rId4" Type="http://schemas.openxmlformats.org/officeDocument/2006/relationships/audio" Target="../media/audio9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image" Target="../media/image31.gif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34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image" Target="../media/image13.jpe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4.wav"/><Relationship Id="rId7" Type="http://schemas.openxmlformats.org/officeDocument/2006/relationships/image" Target="../media/image8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audio" Target="../media/audio6.wav"/><Relationship Id="rId4" Type="http://schemas.openxmlformats.org/officeDocument/2006/relationships/audio" Target="../media/audio2.wav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7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7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j0212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8534400" cy="3124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The Protestant Reformation</a:t>
            </a:r>
          </a:p>
        </p:txBody>
      </p:sp>
      <p:pic>
        <p:nvPicPr>
          <p:cNvPr id="13316" name="Picture 6" descr="j017397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4700" y="3657600"/>
            <a:ext cx="2489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914400" y="304800"/>
            <a:ext cx="7239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Luther's 95 Theses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  <p:pic>
        <p:nvPicPr>
          <p:cNvPr id="11268" name="Picture 4" descr="j011209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1388" y="2286000"/>
            <a:ext cx="27209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1600200"/>
            <a:ext cx="609600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latin typeface="Arial Black" pitchFamily="34" charset="0"/>
              </a:rPr>
              <a:t>A list of things he thought were wrong with the Catholic Church (95 Complaints)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latin typeface="Arial Black" pitchFamily="34" charset="0"/>
              </a:rPr>
              <a:t>He criticized: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latin typeface="Arial Black" pitchFamily="34" charset="0"/>
              </a:rPr>
              <a:t>The Power of the Pope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latin typeface="Arial Black" pitchFamily="34" charset="0"/>
              </a:rPr>
              <a:t>The Extreme Wealth of the Church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latin typeface="Arial Black" pitchFamily="34" charset="0"/>
              </a:rPr>
              <a:t>Indulgences (Catholic concept of Salvation)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5791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Luther's 95 Theses</a:t>
            </a:r>
          </a:p>
        </p:txBody>
      </p:sp>
      <p:pic>
        <p:nvPicPr>
          <p:cNvPr id="12291" name="Picture 3" descr="w_gutenbrg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743200" cy="227647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2422525"/>
            <a:ext cx="8382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000">
                <a:latin typeface="Arial Black" pitchFamily="34" charset="0"/>
              </a:rPr>
              <a:t>Gutenberg’s Printing Press made it possible for Luther to spread his beliefs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000">
                <a:latin typeface="Arial Black" pitchFamily="34" charset="0"/>
              </a:rPr>
              <a:t>Posted his 95 Theses on Church doors in Germany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000">
                <a:latin typeface="Arial Black" pitchFamily="34" charset="0"/>
              </a:rPr>
              <a:t>Gained support from people and criticism from Church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_mgutbi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0"/>
            <a:ext cx="4959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105400" y="762000"/>
            <a:ext cx="40386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Arial Black" pitchFamily="34" charset="0"/>
              </a:rPr>
              <a:t>The first thing printed on Gutenberg’s press was the Bible.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>
                <a:latin typeface="Arial Black" pitchFamily="34" charset="0"/>
              </a:rPr>
              <a:t>This is a picture of a page from one of Gutenberg’s Bibles.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j02006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667000" y="533400"/>
            <a:ext cx="6172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Luther on Trial</a:t>
            </a:r>
          </a:p>
        </p:txBody>
      </p:sp>
      <p:pic>
        <p:nvPicPr>
          <p:cNvPr id="13315" name="Picture 3" descr="j028354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228600"/>
            <a:ext cx="18288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8839200" cy="4503738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The Diet of Worms</a:t>
            </a:r>
          </a:p>
          <a:p>
            <a:pPr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1520 Pope Leo X order Luther to give up his beliefs</a:t>
            </a:r>
          </a:p>
          <a:p>
            <a:pPr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Luther burned the order and was excommunicated</a:t>
            </a:r>
          </a:p>
          <a:p>
            <a:pPr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Luther went into hiding where he translated the New Testament into German – spreading his beliefs even further</a:t>
            </a:r>
          </a:p>
        </p:txBody>
      </p:sp>
      <p:pic>
        <p:nvPicPr>
          <p:cNvPr id="13318" name="Picture 6" descr="j023224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1981200"/>
            <a:ext cx="1606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j0213493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43400" y="3657600"/>
            <a:ext cx="846138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7" grpId="0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eo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81000"/>
            <a:ext cx="5067300" cy="58674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04800" y="4800600"/>
            <a:ext cx="6019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Pope Leo X (Medici)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95400" y="57150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solidFill>
                  <a:schemeClr val="bg1"/>
                </a:solidFill>
                <a:latin typeface="Arial Black" pitchFamily="34" charset="0"/>
              </a:rPr>
              <a:t>He was the Pope during the height of the corruption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f_luthrburns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8600"/>
            <a:ext cx="9144000" cy="49863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3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457200" y="5410200"/>
            <a:ext cx="84582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Arial Black"/>
              </a:rPr>
              <a:t>Luther prepares to burn Pope's orders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j02125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0"/>
            <a:ext cx="1889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5715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Acceptance of Reforms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1752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latin typeface="Arial Black" pitchFamily="34" charset="0"/>
              </a:rPr>
              <a:t>Some Local German Churches accepted Luther’s ideas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latin typeface="Arial Black" pitchFamily="34" charset="0"/>
              </a:rPr>
              <a:t>Lutheranism was formed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latin typeface="Arial Black" pitchFamily="34" charset="0"/>
              </a:rPr>
              <a:t>Supported by German Princes who issued a formal “protest” against the Church for suppressing the reforms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latin typeface="Arial Black" pitchFamily="34" charset="0"/>
              </a:rPr>
              <a:t>The reformers came to be known as [PROTEST]ants</a:t>
            </a:r>
            <a:r>
              <a:rPr lang="en-US" sz="3200" b="1"/>
              <a:t>  - </a:t>
            </a:r>
            <a:r>
              <a:rPr lang="en-US" sz="3200" b="1">
                <a:latin typeface="Arial Black" pitchFamily="34" charset="0"/>
              </a:rPr>
              <a:t>Protestants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f_calvi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600200"/>
            <a:ext cx="3714750" cy="44402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6858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John Calvin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267200" y="1524000"/>
            <a:ext cx="42672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“May little chickens dig out your eyes 100,000 times.”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- </a:t>
            </a:r>
            <a:r>
              <a:rPr lang="en-US" b="1">
                <a:latin typeface="Arial Black" pitchFamily="34" charset="0"/>
              </a:rPr>
              <a:t>Calvin speaking to another reformer whose ideas he disagreed with</a:t>
            </a:r>
          </a:p>
        </p:txBody>
      </p:sp>
      <p:sp>
        <p:nvSpPr>
          <p:cNvPr id="20485" name="Picture 5" descr="AN02131_"/>
          <p:cNvSpPr>
            <a:spLocks noChangeAspect="1" noChangeArrowheads="1"/>
          </p:cNvSpPr>
          <p:nvPr/>
        </p:nvSpPr>
        <p:spPr bwMode="auto">
          <a:xfrm>
            <a:off x="2514600" y="4191000"/>
            <a:ext cx="21526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utoUpdateAnimBg="0"/>
      <p:bldP spid="204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3200400" y="533400"/>
            <a:ext cx="49530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John Calvin</a:t>
            </a:r>
          </a:p>
        </p:txBody>
      </p:sp>
      <p:pic>
        <p:nvPicPr>
          <p:cNvPr id="21507" name="Picture 3" descr="rf_calv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57200"/>
            <a:ext cx="1692275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2590800"/>
            <a:ext cx="8534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Anti-Catholic 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Influenced by Martin Luther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Disagreed with Luther’s “Salvation through faith alone.”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Created his own Protestant religion in Switzerland</a:t>
            </a:r>
          </a:p>
        </p:txBody>
      </p:sp>
      <p:sp>
        <p:nvSpPr>
          <p:cNvPr id="21509" name="Picture 5" descr="SY00029_"/>
          <p:cNvSpPr>
            <a:spLocks noChangeAspect="1" noChangeArrowheads="1"/>
          </p:cNvSpPr>
          <p:nvPr/>
        </p:nvSpPr>
        <p:spPr bwMode="auto">
          <a:xfrm>
            <a:off x="6858000" y="1828800"/>
            <a:ext cx="1927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8" grpId="0" build="p" autoUpdateAnimBg="0"/>
      <p:bldP spid="2150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5943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Predestination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Calvin believed in: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 Salvation through Predestination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At birth it is decided if you will go to heaven or hell</a:t>
            </a:r>
          </a:p>
        </p:txBody>
      </p:sp>
      <p:pic>
        <p:nvPicPr>
          <p:cNvPr id="22532" name="Picture 4" descr="j01390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4191000"/>
            <a:ext cx="2601913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j011460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0"/>
            <a:ext cx="24780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02123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8610600" cy="1981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Causes of the Reformation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2667000"/>
            <a:ext cx="8077200" cy="3987800"/>
          </a:xfrm>
          <a:prstGeom prst="rect">
            <a:avLst/>
          </a:prstGeom>
          <a:solidFill>
            <a:srgbClr val="FFCC99">
              <a:alpha val="50195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U"/>
            </a:pPr>
            <a:r>
              <a:rPr lang="en-US" sz="3600">
                <a:latin typeface="Gill Sans Ultra Bold" pitchFamily="34" charset="0"/>
              </a:rPr>
              <a:t>100 Years War and Black Death</a:t>
            </a:r>
          </a:p>
          <a:p>
            <a:pPr>
              <a:spcBef>
                <a:spcPct val="50000"/>
              </a:spcBef>
              <a:buFont typeface="Wingdings" pitchFamily="2" charset="2"/>
              <a:buChar char="U"/>
            </a:pPr>
            <a:r>
              <a:rPr lang="en-US" sz="3600">
                <a:latin typeface="Gill Sans Ultra Bold" pitchFamily="34" charset="0"/>
              </a:rPr>
              <a:t>Scientific Advances which contradicted the Church</a:t>
            </a:r>
          </a:p>
          <a:p>
            <a:pPr>
              <a:spcBef>
                <a:spcPct val="50000"/>
              </a:spcBef>
              <a:buFont typeface="Wingdings" pitchFamily="2" charset="2"/>
              <a:buChar char="U"/>
            </a:pPr>
            <a:r>
              <a:rPr lang="en-US" sz="3600">
                <a:latin typeface="Gill Sans Ultra Bold" pitchFamily="34" charset="0"/>
              </a:rPr>
              <a:t>The Corruption within the Catholic Church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build="p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1524000"/>
            <a:ext cx="883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Foreknowledge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God knows everything that will happen in your life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Purified approach to life: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No drinking, swearing, card playing, gambling etc..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3200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6096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Calvin believed in:</a:t>
            </a:r>
          </a:p>
        </p:txBody>
      </p:sp>
      <p:pic>
        <p:nvPicPr>
          <p:cNvPr id="23556" name="Picture 4" descr="j028676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5256213"/>
            <a:ext cx="167640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715000" y="5029200"/>
            <a:ext cx="1828800" cy="1828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58" name="Picture 6" descr="PE01986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048250"/>
            <a:ext cx="16097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371600" y="5105400"/>
            <a:ext cx="1752600" cy="1752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bldLvl="3" autoUpdateAnimBg="0"/>
      <p:bldP spid="23555" grpId="0" animBg="1"/>
      <p:bldP spid="23557" grpId="0" animBg="1"/>
      <p:bldP spid="235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5562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CALVINISM</a:t>
            </a:r>
          </a:p>
        </p:txBody>
      </p:sp>
      <p:pic>
        <p:nvPicPr>
          <p:cNvPr id="24580" name="Picture 4" descr="so0282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2590800"/>
            <a:ext cx="25225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j016178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3863" y="0"/>
            <a:ext cx="3640137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001000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Started in Switzerland – Calvinists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England = Puritans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Scotland = Presbyterians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Holland = Dutch Reform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France = Huguenots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Germany = Reform Church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7" descr="j02123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524000" y="457200"/>
            <a:ext cx="5638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Christianity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2514600" y="1752600"/>
            <a:ext cx="1905000" cy="1066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419600" y="1752600"/>
            <a:ext cx="1752600" cy="1143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381000" y="3048000"/>
            <a:ext cx="2514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Catholic</a:t>
            </a: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4800600" y="2971800"/>
            <a:ext cx="3276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7C8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Protestant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5181600" y="4038600"/>
            <a:ext cx="1295400" cy="762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553200" y="4038600"/>
            <a:ext cx="114300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3810000" y="4876800"/>
            <a:ext cx="16573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Lutheran</a:t>
            </a:r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6781800" y="4876800"/>
            <a:ext cx="1866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008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Calvinism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553200" y="5410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620000" y="541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7848600" y="5410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562600" y="5867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Puritan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629400" y="6078538"/>
            <a:ext cx="1676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 Black" pitchFamily="34" charset="0"/>
              </a:rPr>
              <a:t>Hugeunots</a:t>
            </a:r>
          </a:p>
          <a:p>
            <a:pPr algn="ctr">
              <a:spcBef>
                <a:spcPct val="50000"/>
              </a:spcBef>
            </a:pPr>
            <a:endParaRPr lang="en-US" sz="1800">
              <a:latin typeface="Arial Black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315200" y="5715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 Black" pitchFamily="34" charset="0"/>
              </a:rPr>
              <a:t>Presbyterian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utoUpdateAnimBg="0"/>
      <p:bldP spid="25615" grpId="0" autoUpdateAnimBg="0"/>
      <p:bldP spid="2561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152400"/>
            <a:ext cx="8610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3600" kern="0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Invitation to the hanging of the 95 theses!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1625" y="1527175"/>
            <a:ext cx="8504238" cy="51784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700" kern="0" dirty="0">
                <a:latin typeface="+mn-lt"/>
              </a:rPr>
              <a:t>Create an invitation to the hanging of the 95 Theses.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700" kern="0" dirty="0">
                <a:latin typeface="+mn-lt"/>
              </a:rPr>
              <a:t>Include the following elements: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200" kern="0" dirty="0">
                <a:latin typeface="+mn-lt"/>
              </a:rPr>
              <a:t>What- What historical event are they being invited to (see above)?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200" kern="0" dirty="0">
                <a:latin typeface="+mn-lt"/>
              </a:rPr>
              <a:t>Where- Where is it located (draw a map)?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200" kern="0" dirty="0">
                <a:latin typeface="+mn-lt"/>
              </a:rPr>
              <a:t>When- What time (date) did the event take place?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200" kern="0" dirty="0">
                <a:latin typeface="+mn-lt"/>
              </a:rPr>
              <a:t>Why- Why should people come and see this event?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200" kern="0" dirty="0">
                <a:latin typeface="+mn-lt"/>
              </a:rPr>
              <a:t>What to bring- What should a person bring to this event in order to participate in 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200" kern="0" dirty="0">
                <a:latin typeface="+mn-lt"/>
              </a:rPr>
              <a:t>RSVP- Who should you contact in order to tell them you’re coming and how would such a contact happen during this time period?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200" kern="0" dirty="0">
                <a:latin typeface="+mn-lt"/>
              </a:rPr>
              <a:t>Use colorful lettering and at least two images.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0212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229600" cy="1166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What was the Protestant Reformation?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458200" cy="5018088"/>
          </a:xfrm>
          <a:prstGeom prst="rect">
            <a:avLst/>
          </a:prstGeom>
          <a:solidFill>
            <a:srgbClr val="FFCC99">
              <a:alpha val="50195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Prior to the Reformation all Christians were Roman Catholic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The [REFORM]ation was an attempt to REFORM the Catholic Church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People like Martin Luther wanted to get rid of the corruption and restore the people’s faith in the church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j0212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229600" cy="1166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What was the Protestant Reformation?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8382000" cy="3311525"/>
          </a:xfrm>
          <a:prstGeom prst="rect">
            <a:avLst/>
          </a:prstGeom>
          <a:solidFill>
            <a:srgbClr val="FFCC99">
              <a:alpha val="50195"/>
            </a:srgbClr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In the end the reformers, like Luther, established their own religions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The Reformation caused a split in Christianity</a:t>
            </a:r>
            <a:r>
              <a:rPr lang="en-US"/>
              <a:t>  </a:t>
            </a:r>
            <a:r>
              <a:rPr lang="en-US" sz="3200">
                <a:latin typeface="Arial Black" pitchFamily="34" charset="0"/>
              </a:rPr>
              <a:t>with the formation of these new Protestant religions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j02123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229600" cy="1166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What was the Protestant Reformation?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752600" y="1752600"/>
            <a:ext cx="5638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CHRISTIANITY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2971800" y="3200400"/>
            <a:ext cx="1447800" cy="1219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572000" y="3200400"/>
            <a:ext cx="1371600" cy="1219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685800" y="4572000"/>
            <a:ext cx="2514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hlink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CATHOLIC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5410200" y="4495800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7C8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PROTESTANT</a:t>
            </a:r>
          </a:p>
        </p:txBody>
      </p:sp>
      <p:pic>
        <p:nvPicPr>
          <p:cNvPr id="6153" name="Picture 9" descr="j02030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913313"/>
            <a:ext cx="17780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j02030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5006975"/>
            <a:ext cx="2106613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02123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6629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The Reformers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0" y="2438400"/>
            <a:ext cx="7391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5400" b="1">
                <a:latin typeface="Arial Black" pitchFamily="34" charset="0"/>
              </a:rPr>
              <a:t>Martin Luther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5400" b="1">
                <a:latin typeface="Arial Black" pitchFamily="34" charset="0"/>
              </a:rPr>
              <a:t>John Calvin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5400" b="1">
                <a:latin typeface="Arial Black" pitchFamily="34" charset="0"/>
              </a:rPr>
              <a:t>Henry VIII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6400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Martin Luther</a:t>
            </a:r>
          </a:p>
        </p:txBody>
      </p:sp>
      <p:pic>
        <p:nvPicPr>
          <p:cNvPr id="19459" name="Picture 3" descr="luthers se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9150" y="4598988"/>
            <a:ext cx="197485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rf_luther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2163763" cy="26670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43000" y="2743200"/>
            <a:ext cx="70104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latin typeface="Arial Black" pitchFamily="34" charset="0"/>
              </a:rPr>
              <a:t>Lived from 1483-1546 in Germany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latin typeface="Arial Black" pitchFamily="34" charset="0"/>
              </a:rPr>
              <a:t>Father encouraged him to study law 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>
                <a:latin typeface="Arial Black" pitchFamily="34" charset="0"/>
              </a:rPr>
              <a:t>A sudden religious experience inspired him to become a monk</a:t>
            </a:r>
          </a:p>
        </p:txBody>
      </p:sp>
      <p:pic>
        <p:nvPicPr>
          <p:cNvPr id="8198" name="Picture 6" descr="j011468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038600"/>
            <a:ext cx="1379538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6400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Martin Luther</a:t>
            </a:r>
          </a:p>
        </p:txBody>
      </p:sp>
      <p:pic>
        <p:nvPicPr>
          <p:cNvPr id="9221" name="Picture 5" descr="j01145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28600"/>
            <a:ext cx="22463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7010400" cy="4056063"/>
          </a:xfrm>
          <a:prstGeom prst="rect">
            <a:avLst/>
          </a:prstGeom>
          <a:solidFill>
            <a:srgbClr val="996600">
              <a:alpha val="50195"/>
            </a:srgbClr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He became troubled over the possibility of not going to heaven 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He turned to the Bible, and confession for comfort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>
                <a:latin typeface="Arial Black" pitchFamily="34" charset="0"/>
              </a:rPr>
              <a:t>In the Bible he found the answer he was looking for</a:t>
            </a:r>
          </a:p>
        </p:txBody>
      </p:sp>
      <p:pic>
        <p:nvPicPr>
          <p:cNvPr id="20485" name="Picture 2" descr="luthers se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9150" y="4589463"/>
            <a:ext cx="197485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2" grpId="0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1941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3759200"/>
            <a:ext cx="34290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505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ROMANS 1:17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686800" cy="3386138"/>
          </a:xfrm>
          <a:prstGeom prst="rect">
            <a:avLst/>
          </a:prstGeom>
          <a:solidFill>
            <a:srgbClr val="996600">
              <a:alpha val="50195"/>
            </a:srgbClr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Arial Black" pitchFamily="34" charset="0"/>
              </a:rPr>
              <a:t>“The righteous shall by his faith.”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3200">
                <a:latin typeface="Arial Black" pitchFamily="34" charset="0"/>
              </a:rPr>
              <a:t>Luther realized that only faith (in the ultimate goodness of Jesus), not good deeds, could save a person.  No good works, rituals, etc. would save a person if they did not believe.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379</TotalTime>
  <Words>642</Words>
  <Application>Microsoft Office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Times New Roman</vt:lpstr>
      <vt:lpstr>Arial</vt:lpstr>
      <vt:lpstr>Georgia</vt:lpstr>
      <vt:lpstr>Wingdings 2</vt:lpstr>
      <vt:lpstr>Wingdings</vt:lpstr>
      <vt:lpstr>Calibri</vt:lpstr>
      <vt:lpstr>Gill Sans Ultra Bold</vt:lpstr>
      <vt:lpstr>Arial Black</vt:lpstr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Preferred Customer</dc:creator>
  <cp:lastModifiedBy>Gregg Halkuff</cp:lastModifiedBy>
  <cp:revision>14</cp:revision>
  <dcterms:created xsi:type="dcterms:W3CDTF">2002-09-29T08:50:44Z</dcterms:created>
  <dcterms:modified xsi:type="dcterms:W3CDTF">2015-01-23T16:19:55Z</dcterms:modified>
</cp:coreProperties>
</file>