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301" r:id="rId2"/>
    <p:sldId id="280" r:id="rId3"/>
    <p:sldId id="281" r:id="rId4"/>
    <p:sldId id="285" r:id="rId5"/>
    <p:sldId id="287" r:id="rId6"/>
    <p:sldId id="288" r:id="rId7"/>
    <p:sldId id="282" r:id="rId8"/>
    <p:sldId id="283" r:id="rId9"/>
    <p:sldId id="284" r:id="rId10"/>
    <p:sldId id="290" r:id="rId11"/>
    <p:sldId id="292" r:id="rId12"/>
    <p:sldId id="295" r:id="rId13"/>
    <p:sldId id="291" r:id="rId14"/>
    <p:sldId id="296" r:id="rId15"/>
    <p:sldId id="294" r:id="rId16"/>
    <p:sldId id="297" r:id="rId17"/>
    <p:sldId id="299" r:id="rId18"/>
    <p:sldId id="300" r:id="rId19"/>
    <p:sldId id="298" r:id="rId20"/>
    <p:sldId id="293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FFCCFF"/>
    <a:srgbClr val="CCFFCC"/>
    <a:srgbClr val="CCCCFF"/>
    <a:srgbClr val="FFFFFF"/>
    <a:srgbClr val="1C1C1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9" autoAdjust="0"/>
    <p:restoredTop sz="79279" autoAdjust="0"/>
  </p:normalViewPr>
  <p:slideViewPr>
    <p:cSldViewPr>
      <p:cViewPr varScale="1">
        <p:scale>
          <a:sx n="74" d="100"/>
          <a:sy n="74" d="100"/>
        </p:scale>
        <p:origin x="2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E91A26-0568-4069-8B76-4033A1805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42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5D41F-DA9D-450C-8460-72279446F86A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6988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07BCBA-9C0C-46CD-A0FD-E7658C0A79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BOURBON DYNASTY</a:t>
            </a:r>
            <a:endParaRPr lang="en-US" smtClean="0"/>
          </a:p>
          <a:p>
            <a:r>
              <a:rPr lang="en-US" smtClean="0"/>
              <a:t>HENRY IV of France, 1553-1610, king of France (1589-1610) Edict of Nantes 1598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LOUIS XIII, 1601-1643, king of France (1610 - 1643), son of Henry IV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LOUIS XIV, 1638–1715, king of France (1643–1715), son of Louis XIII, personal rule after 1661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LOUIS XV, 1710–74, king of France (1715–74), great-grandson of King Louis XIV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LOUIS XVI, 1754–93, king of France (1774–92), third son of the dauphin (Louis) and Marie Josèphe of Saxony, grandson and successor of King Louis XV. Executed in 1792.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366FF-DF7E-498A-B6C3-CB17A890FA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DAEB4C-6035-4A4C-A41F-1EF22F56DB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1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CFD78-5744-4C65-B3A3-A8ED21944E7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9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117A5-720B-41B5-9E73-C7DF989FD0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7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BOURBON DYNASTY</a:t>
            </a:r>
            <a:endParaRPr lang="en-US" smtClean="0"/>
          </a:p>
          <a:p>
            <a:r>
              <a:rPr lang="en-US" smtClean="0"/>
              <a:t>HENRY IV of France, 1553-1610, king of France (1589-1610) Edict of Nantes 1598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LOUIS XIII, 1601-1643, king of France (1610 - 1643), son of Henry IV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LOUIS XIV, 1638–1715, king of France (1643–1715), son of Louis XIII, personal rule after 1661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LOUIS XV, 1710–74, king of France (1715–74), great-grandson of King Louis XIV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LOUIS XVI, 1754–93, king of France (1774–92), third son of the dauphin (Louis) and Marie Josèphe of Saxony, grandson and successor of King Louis XV. Executed in 1792.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86B0AD-FDF3-4AA4-91F1-1F90F9C153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221D78-F436-4E1E-A192-194DD50E87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1E20F-52DD-42A5-8D37-7E92AB8672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B2151-6459-4CF9-8D19-41128C43DB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5"/>
              <a:chOff x="-3" y="1562"/>
              <a:chExt cx="5763" cy="64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5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4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0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6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6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62" y="1678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77" y="176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30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43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84" y="1655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38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30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52" y="165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697" y="1658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44" y="173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5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65" y="167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70" y="170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andlearn.com/if?img=0&amp;search=louis%20xvi%20national%20assembly&amp;cat=&amp;bool=an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ookandlearn.com/if?img=130&amp;search=french%20revolution&amp;cat=&amp;bool=and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lookandlearn.com/if?img=93&amp;search=french%20revolution&amp;cat=&amp;bool=and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hyperlink" Target="http://www.lookandlearn.com/if?img=119&amp;search=french%20revolution&amp;cat=&amp;bool=an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hyperlink" Target="http://www.lookandlearn.com/if?img=0&amp;search=french%20revolution&amp;cat=&amp;bool=an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lookandlearn.com/if?img=94&amp;search=french%20revolution&amp;cat=&amp;bool=an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lookandlearn.com/if?img=44&amp;search=french%20revolution&amp;cat=&amp;bool=and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hyperlink" Target="http://www.lookandlearn.com/if?img=11&amp;search=reign%20of%20terror&amp;cat=&amp;bool=and" TargetMode="Externa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lookandlearn.com/if?img=53&amp;search=french%20revolution&amp;cat=&amp;bool=and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upload.wikimedia.org/wikipedia/commons/2/2e/Ludvig_XVI_av_Frankrike_portr%C3%A4tterad_av_AF_Callet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86825" cy="64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Opening of the Estates General at Versailles on 5th May 1789, 18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3425"/>
            <a:ext cx="9144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76200" y="76200"/>
            <a:ext cx="8991600" cy="838200"/>
          </a:xfrm>
          <a:prstGeom prst="wedgeRectCallout">
            <a:avLst>
              <a:gd name="adj1" fmla="val 21405"/>
              <a:gd name="adj2" fmla="val 1353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150" dirty="0"/>
              <a:t>During the Estates-General, the First &amp; Second Estates voted to increase taxes on the Third Estate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990600"/>
            <a:ext cx="8991600" cy="838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150" dirty="0"/>
              <a:t>The First &amp; Second Estates decided to vote by order </a:t>
            </a:r>
            <a:br>
              <a:rPr lang="en-US" sz="3150" dirty="0"/>
            </a:br>
            <a:r>
              <a:rPr lang="en-US" sz="3150" dirty="0"/>
              <a:t>(1 vote per estate) rather than by head (by person)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5650" y="1905000"/>
            <a:ext cx="457835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05000"/>
            <a:ext cx="46482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ular Callout 2"/>
          <p:cNvSpPr>
            <a:spLocks noChangeArrowheads="1"/>
          </p:cNvSpPr>
          <p:nvPr/>
        </p:nvSpPr>
        <p:spPr bwMode="auto">
          <a:xfrm>
            <a:off x="228600" y="1905000"/>
            <a:ext cx="8763000" cy="838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These decisions angered the members of the Third Estate who believed their rights were being violated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pic>
        <p:nvPicPr>
          <p:cNvPr id="12291" name="Picture 2" descr="http://static.howstuffworks.com/gif/french-revolution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8664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ular Callout 4"/>
          <p:cNvSpPr>
            <a:spLocks noChangeArrowheads="1"/>
          </p:cNvSpPr>
          <p:nvPr/>
        </p:nvSpPr>
        <p:spPr bwMode="auto">
          <a:xfrm>
            <a:off x="76200" y="76200"/>
            <a:ext cx="3429000" cy="2057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Third Estate formed a new </a:t>
            </a:r>
            <a:br>
              <a:rPr lang="en-US" sz="3200"/>
            </a:br>
            <a:r>
              <a:rPr lang="en-US" sz="3200"/>
              <a:t>National Assembly</a:t>
            </a:r>
            <a:br>
              <a:rPr lang="en-US" sz="3200"/>
            </a:br>
            <a:r>
              <a:rPr lang="en-US" sz="3200"/>
              <a:t>to make laws for the French people </a:t>
            </a:r>
          </a:p>
        </p:txBody>
      </p:sp>
      <p:sp>
        <p:nvSpPr>
          <p:cNvPr id="12293" name="Rectangular Callout 6"/>
          <p:cNvSpPr>
            <a:spLocks noChangeArrowheads="1"/>
          </p:cNvSpPr>
          <p:nvPr/>
        </p:nvSpPr>
        <p:spPr bwMode="auto">
          <a:xfrm>
            <a:off x="3581400" y="76200"/>
            <a:ext cx="5486400" cy="1676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1789, the National Assembly swore to a Tennis Court Oath promising a new constitution &amp; limitations on the king’s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pic>
        <p:nvPicPr>
          <p:cNvPr id="13315" name="Picture 2" descr="http://asukamaxwell.files.wordpress.com/2010/06/declaration_of_human_r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533400"/>
            <a:ext cx="44831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ular Callout 3"/>
          <p:cNvSpPr>
            <a:spLocks noChangeArrowheads="1"/>
          </p:cNvSpPr>
          <p:nvPr/>
        </p:nvSpPr>
        <p:spPr bwMode="auto">
          <a:xfrm>
            <a:off x="76200" y="457200"/>
            <a:ext cx="4495800" cy="2057400"/>
          </a:xfrm>
          <a:prstGeom prst="wedgeRectCallout">
            <a:avLst>
              <a:gd name="adj1" fmla="val -10139"/>
              <a:gd name="adj2" fmla="val -622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National Assembly wrote their revolutionary ideals in the </a:t>
            </a:r>
            <a:r>
              <a:rPr lang="en-US" sz="3200" i="1"/>
              <a:t>Declaration of the Rights of Man and of the Citizen </a:t>
            </a:r>
            <a:r>
              <a:rPr lang="en-US" sz="3200"/>
              <a:t>which said: </a:t>
            </a:r>
          </a:p>
        </p:txBody>
      </p:sp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76200" y="2667000"/>
            <a:ext cx="4495800" cy="838200"/>
          </a:xfrm>
          <a:prstGeom prst="wedgeRectCallout">
            <a:avLst>
              <a:gd name="adj1" fmla="val 69449"/>
              <a:gd name="adj2" fmla="val 1275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“Men are born free and equal in rights”</a:t>
            </a:r>
            <a:endParaRPr lang="en-US" sz="3200" i="1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3733800"/>
            <a:ext cx="4495800" cy="1219200"/>
          </a:xfrm>
          <a:prstGeom prst="wedgeRectCallout">
            <a:avLst>
              <a:gd name="adj1" fmla="val 72986"/>
              <a:gd name="adj2" fmla="val -10079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Rights include “liberty, property, security, &amp; resistance to oppression”</a:t>
            </a:r>
            <a:endParaRPr lang="en-US" sz="3200" i="1"/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5181600"/>
            <a:ext cx="4495800" cy="1219200"/>
          </a:xfrm>
          <a:prstGeom prst="wedgeRectCallout">
            <a:avLst>
              <a:gd name="adj1" fmla="val 71218"/>
              <a:gd name="adj2" fmla="val 2968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It guaranteed freedom of speech, &amp;freedom of religion, &amp; equal justice </a:t>
            </a:r>
            <a:endParaRPr lang="en-US" sz="3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he Beginning of the French Revolution, 12 July 1789, Par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44663"/>
            <a:ext cx="88201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4340" name="Rectangular Callout 2"/>
          <p:cNvSpPr>
            <a:spLocks noChangeArrowheads="1"/>
          </p:cNvSpPr>
          <p:nvPr/>
        </p:nvSpPr>
        <p:spPr bwMode="auto">
          <a:xfrm>
            <a:off x="914400" y="76200"/>
            <a:ext cx="7315200" cy="457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Meanwhile, the economic crisis continued</a:t>
            </a:r>
          </a:p>
        </p:txBody>
      </p:sp>
      <p:sp>
        <p:nvSpPr>
          <p:cNvPr id="14341" name="Rectangular Callout 3"/>
          <p:cNvSpPr>
            <a:spLocks noChangeArrowheads="1"/>
          </p:cNvSpPr>
          <p:nvPr/>
        </p:nvSpPr>
        <p:spPr bwMode="auto">
          <a:xfrm>
            <a:off x="4495800" y="685800"/>
            <a:ext cx="4495800" cy="914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Angry protestors in Paris demanded new reforms </a:t>
            </a:r>
          </a:p>
        </p:txBody>
      </p:sp>
      <p:sp>
        <p:nvSpPr>
          <p:cNvPr id="14342" name="Rectangular Callout 4"/>
          <p:cNvSpPr>
            <a:spLocks noChangeArrowheads="1"/>
          </p:cNvSpPr>
          <p:nvPr/>
        </p:nvSpPr>
        <p:spPr bwMode="auto">
          <a:xfrm>
            <a:off x="76200" y="685800"/>
            <a:ext cx="4267200" cy="914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Citizens were without food &amp; faced starvation</a:t>
            </a:r>
          </a:p>
        </p:txBody>
      </p:sp>
      <p:pic>
        <p:nvPicPr>
          <p:cNvPr id="13318" name="Picture 6" descr="http://cdn.dipity.com/uploads/events/81eda1103efe55e63649f2911ac574e0.jpg"/>
          <p:cNvPicPr>
            <a:picLocks noChangeAspect="1" noChangeArrowheads="1"/>
          </p:cNvPicPr>
          <p:nvPr/>
        </p:nvPicPr>
        <p:blipFill>
          <a:blip r:embed="rId4" cstate="print"/>
          <a:srcRect t="7307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5363" name="Rectangular Callout 2"/>
          <p:cNvSpPr>
            <a:spLocks noChangeArrowheads="1"/>
          </p:cNvSpPr>
          <p:nvPr/>
        </p:nvSpPr>
        <p:spPr bwMode="auto">
          <a:xfrm>
            <a:off x="228600" y="76200"/>
            <a:ext cx="8686800" cy="1295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When rumors circulated that the king was going to send his army to Paris, citizens attacked  the prison Bastille to seize weapons to defend themselves</a:t>
            </a:r>
          </a:p>
        </p:txBody>
      </p:sp>
      <p:pic>
        <p:nvPicPr>
          <p:cNvPr id="4" name="Picture 6" descr="The Taking of the Bastille, 14 July 17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7251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81000" y="6019800"/>
            <a:ext cx="8229600" cy="838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storming of the Bastille in 1789 represented the beginning of the French Revolution</a:t>
            </a:r>
          </a:p>
        </p:txBody>
      </p:sp>
      <p:pic>
        <p:nvPicPr>
          <p:cNvPr id="40962" name="Picture 2" descr="The Conquerors of the Bastille before the Hotel de Ville in 1789, 183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500188"/>
            <a:ext cx="6030913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ular Callout 2"/>
          <p:cNvSpPr>
            <a:spLocks noChangeArrowheads="1"/>
          </p:cNvSpPr>
          <p:nvPr/>
        </p:nvSpPr>
        <p:spPr bwMode="auto">
          <a:xfrm>
            <a:off x="152400" y="304800"/>
            <a:ext cx="4267200" cy="1981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1791, Louis XVI </a:t>
            </a:r>
            <a:br>
              <a:rPr lang="en-US" sz="3200"/>
            </a:br>
            <a:r>
              <a:rPr lang="en-US" sz="3200"/>
              <a:t>finally agreed to a new constitution that limited his power &amp; created a limited monarchy </a:t>
            </a:r>
          </a:p>
        </p:txBody>
      </p:sp>
      <p:pic>
        <p:nvPicPr>
          <p:cNvPr id="16387" name="Picture 2" descr="http://3.bp.blogspot.com/_ao2MmR3xzns/S1elebHopZI/AAAAAAAAAJw/Z9wiSnXQ4lc/s400/lg-Louis_XVI_of_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44370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152400" y="2438400"/>
            <a:ext cx="4267200" cy="17526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But, Louis XVI failed to work with the National Assembly &amp; France’ problems continued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572000" y="5181600"/>
            <a:ext cx="4419600" cy="1600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i="1" u="sng"/>
              <a:t>Quick Class Discussion: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200"/>
              <a:t>What should the National Assembly do to solve France’s problems?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52400" y="4343400"/>
            <a:ext cx="4267200" cy="2362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Fearing the spread of France’s revolutionary ideas, Austria &amp; Prussia assembled armies to restore France’s absolute monarchy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ular Callout 2"/>
          <p:cNvSpPr>
            <a:spLocks noChangeArrowheads="1"/>
          </p:cNvSpPr>
          <p:nvPr/>
        </p:nvSpPr>
        <p:spPr bwMode="auto">
          <a:xfrm>
            <a:off x="76200" y="76200"/>
            <a:ext cx="4419600" cy="12954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1792, radicals took control of France &amp; made important decisions:</a:t>
            </a:r>
          </a:p>
        </p:txBody>
      </p:sp>
      <p:pic>
        <p:nvPicPr>
          <p:cNvPr id="8" name="Picture 14" descr="The Reign of Terror.  Original artwork for Look and Learn issue no 735 (14 February 1976)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4445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4648200" y="5105400"/>
            <a:ext cx="4343400" cy="16764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1793, King Louis XVI was arrested, convicted of treason, &amp; executed by guillotine </a:t>
            </a:r>
          </a:p>
        </p:txBody>
      </p:sp>
      <p:sp>
        <p:nvSpPr>
          <p:cNvPr id="17413" name="Rectangular Callout 10"/>
          <p:cNvSpPr>
            <a:spLocks noChangeArrowheads="1"/>
          </p:cNvSpPr>
          <p:nvPr/>
        </p:nvSpPr>
        <p:spPr bwMode="auto">
          <a:xfrm>
            <a:off x="4648200" y="381000"/>
            <a:ext cx="4343400" cy="24384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War was declared against Austria &amp; Prussia and 300,000 French soldiers were drafted into a national army in order to defend France </a:t>
            </a:r>
          </a:p>
        </p:txBody>
      </p:sp>
      <p:pic>
        <p:nvPicPr>
          <p:cNvPr id="46082" name="Picture 2" descr="http://sleevage.com/wp-content/uploads/2008/04/eugene_delacroix_-_la_liberte_guidant_le_peu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8" y="1524000"/>
            <a:ext cx="44561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4648200" y="2971800"/>
            <a:ext cx="4343400" cy="19812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French monarchy was overthrown &amp; democratic republic </a:t>
            </a:r>
            <a:br>
              <a:rPr lang="en-US" sz="3200"/>
            </a:br>
            <a:r>
              <a:rPr lang="en-US" sz="3200"/>
              <a:t>was created called the National Convention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76200" y="5715000"/>
            <a:ext cx="4343400" cy="11430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2800"/>
              <a:t>The slogan of the French Revolution became: </a:t>
            </a:r>
            <a:br>
              <a:rPr lang="en-US" sz="2800"/>
            </a:br>
            <a:r>
              <a:rPr lang="en-US" sz="2800"/>
              <a:t>“Liberty, Equality, Fraternity”</a:t>
            </a:r>
          </a:p>
        </p:txBody>
      </p:sp>
      <p:pic>
        <p:nvPicPr>
          <p:cNvPr id="46086" name="Picture 6" descr="http://media.web.britannica.com/eb-media/74/77074-004-2D7BF5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22400"/>
            <a:ext cx="39624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The Execution of Louis XVI (1754-93) 21 January 179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47800"/>
            <a:ext cx="4535488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thebrightestman.wikispaces.com/file/view/Guillotine_Louis_XVI.jpg/129302097/Guillotine_Louis_XVI.jpg"/>
          <p:cNvPicPr>
            <a:picLocks noChangeAspect="1" noChangeArrowheads="1"/>
          </p:cNvPicPr>
          <p:nvPr/>
        </p:nvPicPr>
        <p:blipFill>
          <a:blip r:embed="rId8" cstate="print"/>
          <a:srcRect b="5898"/>
          <a:stretch>
            <a:fillRect/>
          </a:stretch>
        </p:blipFill>
        <p:spPr bwMode="auto">
          <a:xfrm>
            <a:off x="0" y="1447800"/>
            <a:ext cx="457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guillotine_edit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0"/>
            <a:ext cx="8070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ular Callout 2"/>
          <p:cNvSpPr>
            <a:spLocks noChangeArrowheads="1"/>
          </p:cNvSpPr>
          <p:nvPr/>
        </p:nvSpPr>
        <p:spPr bwMode="auto">
          <a:xfrm>
            <a:off x="304800" y="228600"/>
            <a:ext cx="2895600" cy="457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Guillotine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ular Callout 2"/>
          <p:cNvSpPr>
            <a:spLocks noChangeArrowheads="1"/>
          </p:cNvSpPr>
          <p:nvPr/>
        </p:nvSpPr>
        <p:spPr bwMode="auto">
          <a:xfrm>
            <a:off x="533400" y="76200"/>
            <a:ext cx="8001000" cy="12192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radical leaders of the National Convention feared that “enemies of the revolution” would try to overthrow the new republic</a:t>
            </a:r>
          </a:p>
        </p:txBody>
      </p:sp>
      <p:pic>
        <p:nvPicPr>
          <p:cNvPr id="7" name="Picture 2" descr="French revolutionary mo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217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76200" y="1371600"/>
            <a:ext cx="4495800" cy="1600200"/>
          </a:xfrm>
          <a:prstGeom prst="wedgeRectCallout">
            <a:avLst>
              <a:gd name="adj1" fmla="val 2733"/>
              <a:gd name="adj2" fmla="val 16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In 1793, radical </a:t>
            </a:r>
            <a:br>
              <a:rPr lang="en-US" sz="3200" dirty="0"/>
            </a:br>
            <a:r>
              <a:rPr lang="en-US" sz="3200" dirty="0"/>
              <a:t>Maximilien Robespierre slowly gained control of the National Convention </a:t>
            </a:r>
          </a:p>
        </p:txBody>
      </p:sp>
      <p:pic>
        <p:nvPicPr>
          <p:cNvPr id="43010" name="Picture 2" descr="http://upload.wikimedia.org/wikipedia/commons/thumb/1/12/Robespierre.jpg/225px-Robespier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4267200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3048000"/>
            <a:ext cx="4495800" cy="20574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From 1793 to 1794, Robespierre executed 40,000 “traitors” during   an era known as the Reign of Terror </a:t>
            </a:r>
          </a:p>
        </p:txBody>
      </p:sp>
      <p:pic>
        <p:nvPicPr>
          <p:cNvPr id="8" name="Picture 4" descr="Robespierre (1758-94) and Saint-Just (1767-94) Leaving for the Guillotine, 28th July 1794, 188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4075" y="1371600"/>
            <a:ext cx="4479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6200" y="5181600"/>
            <a:ext cx="4495800" cy="16002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Reign of Terror ended when French citizens turned on Robespierre </a:t>
            </a:r>
            <a:br>
              <a:rPr lang="en-US" sz="3200"/>
            </a:br>
            <a:r>
              <a:rPr lang="en-US" sz="3200"/>
              <a:t>&amp; executed him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ular Callout 2"/>
          <p:cNvSpPr>
            <a:spLocks noChangeArrowheads="1"/>
          </p:cNvSpPr>
          <p:nvPr/>
        </p:nvSpPr>
        <p:spPr bwMode="auto">
          <a:xfrm>
            <a:off x="1295400" y="76200"/>
            <a:ext cx="6781800" cy="838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revolution came to an end in 1795, </a:t>
            </a:r>
            <a:br>
              <a:rPr lang="en-US" sz="3200"/>
            </a:br>
            <a:r>
              <a:rPr lang="en-US" sz="3200"/>
              <a:t>but France was in chaos</a:t>
            </a:r>
          </a:p>
        </p:txBody>
      </p:sp>
      <p:pic>
        <p:nvPicPr>
          <p:cNvPr id="20483" name="Picture 16" descr="French Revolu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39813"/>
            <a:ext cx="4573588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4724400" y="1066800"/>
            <a:ext cx="4343400" cy="1295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economic crisis had not been solved &amp; people faced starvation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724400" y="2514600"/>
            <a:ext cx="4343400" cy="1295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England, Holland, Spain joined Austria &amp; Prussia in the war against France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724400" y="3962400"/>
            <a:ext cx="4343400" cy="1676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National Convention was replaced by France’s third gov’t in six years called the Directory 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724400" y="5791200"/>
            <a:ext cx="4343400" cy="838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Directory proved to be ineffective &amp; corrupt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u="sng" dirty="0" smtClean="0"/>
              <a:t>Essential Question</a:t>
            </a:r>
            <a:r>
              <a:rPr lang="en-US" sz="3900" dirty="0" smtClean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dirty="0" smtClean="0"/>
              <a:t>What were the important causes &amp; effects of the French Revolution?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sz="39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9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sz="39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u="sng" dirty="0" smtClean="0">
                <a:solidFill>
                  <a:schemeClr val="folHlink"/>
                </a:solidFill>
              </a:rPr>
              <a:t>Warm-Up Question</a:t>
            </a:r>
            <a:r>
              <a:rPr lang="en-US" sz="3900" dirty="0" smtClean="0">
                <a:solidFill>
                  <a:schemeClr val="folHlink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900" dirty="0" smtClean="0">
                <a:solidFill>
                  <a:schemeClr val="folHlink"/>
                </a:solidFill>
              </a:rPr>
              <a:t>   </a:t>
            </a:r>
            <a:r>
              <a:rPr lang="en-US" sz="39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Is there a situation you can think of where you would try and overthrow your own government?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Napoleon Bonaparte </a:t>
            </a:r>
          </a:p>
        </p:txBody>
      </p:sp>
      <p:pic>
        <p:nvPicPr>
          <p:cNvPr id="2150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45688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4648200" y="1447800"/>
            <a:ext cx="4419600" cy="2057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In 1799, a French  military general named Napoleon Bonaparte led a coup d'état &amp; seized power in France  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4648200" y="3657600"/>
            <a:ext cx="4419600" cy="2438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As emperor of France, Napoleon introduced needed reforms, defeated foreign armies, &amp; conquered a massive French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 Reasons for the French Revolution </a:t>
            </a:r>
          </a:p>
        </p:txBody>
      </p:sp>
      <p:pic>
        <p:nvPicPr>
          <p:cNvPr id="4" name="Picture 2" descr="http://www.gameo.org/encyclopedia/images/Louis-XIV-of-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419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ular Callout 5"/>
          <p:cNvSpPr>
            <a:spLocks noChangeArrowheads="1"/>
          </p:cNvSpPr>
          <p:nvPr/>
        </p:nvSpPr>
        <p:spPr bwMode="auto">
          <a:xfrm>
            <a:off x="76200" y="674688"/>
            <a:ext cx="4724400" cy="1992312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the 1700s, France was the cultural capital of Europe, home to numerous Enlightenment thinkers, &amp; had wealth from colonies </a:t>
            </a:r>
          </a:p>
        </p:txBody>
      </p:sp>
      <p:sp>
        <p:nvSpPr>
          <p:cNvPr id="4101" name="Rectangular Callout 6"/>
          <p:cNvSpPr>
            <a:spLocks noChangeArrowheads="1"/>
          </p:cNvSpPr>
          <p:nvPr/>
        </p:nvSpPr>
        <p:spPr bwMode="auto">
          <a:xfrm>
            <a:off x="76200" y="2819400"/>
            <a:ext cx="4724400" cy="2362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King Louis XIV was the most powerful king in Europe; After his death in 1715, Louis XV &amp; Louis XVI continued to rule France  as absolute monarchs 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953000" y="6400800"/>
            <a:ext cx="4191000" cy="457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King Louis XIV</a:t>
            </a:r>
          </a:p>
        </p:txBody>
      </p:sp>
      <p:pic>
        <p:nvPicPr>
          <p:cNvPr id="2" name="Picture 5" descr="File:Ludvig XVI av Frankrike porträtterad av AF Call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762000"/>
            <a:ext cx="419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4953000" y="6400800"/>
            <a:ext cx="4191000" cy="457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>
                <a:solidFill>
                  <a:srgbClr val="C00000"/>
                </a:solidFill>
              </a:rPr>
              <a:t>King Louis XVI</a:t>
            </a: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76200" y="5334000"/>
            <a:ext cx="4724400" cy="1219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But, political &amp; economic problems led to the French Revolution in 1789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14400"/>
            <a:ext cx="48006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img.discountpostersale.com/posters/BLS587069740M/1/French-Clergy-Headwear-and-Vest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38862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886200"/>
            <a:ext cx="48006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ular Callout 5"/>
          <p:cNvSpPr>
            <a:spLocks noChangeArrowheads="1"/>
          </p:cNvSpPr>
          <p:nvPr/>
        </p:nvSpPr>
        <p:spPr bwMode="auto">
          <a:xfrm>
            <a:off x="228600" y="76200"/>
            <a:ext cx="8610600" cy="838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One problem was France’s unequal social hierarchy that was made up of three classes (called estates)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76200" y="5410200"/>
            <a:ext cx="4191000" cy="1295400"/>
          </a:xfrm>
          <a:prstGeom prst="wedgeRectCallout">
            <a:avLst>
              <a:gd name="adj1" fmla="val 54363"/>
              <a:gd name="adj2" fmla="val -79149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Owned 10% of land </a:t>
            </a:r>
            <a:br>
              <a:rPr lang="en-US" sz="3200" dirty="0"/>
            </a:br>
            <a:r>
              <a:rPr lang="en-US" sz="3200" dirty="0"/>
              <a:t>in France but paid little in taxes to the gov’t</a:t>
            </a:r>
          </a:p>
        </p:txBody>
      </p:sp>
      <p:sp>
        <p:nvSpPr>
          <p:cNvPr id="5127" name="Rectangular Callout 11"/>
          <p:cNvSpPr>
            <a:spLocks noChangeArrowheads="1"/>
          </p:cNvSpPr>
          <p:nvPr/>
        </p:nvSpPr>
        <p:spPr bwMode="auto">
          <a:xfrm>
            <a:off x="76200" y="3962400"/>
            <a:ext cx="4191000" cy="1295400"/>
          </a:xfrm>
          <a:prstGeom prst="wedgeRectCallout">
            <a:avLst>
              <a:gd name="adj1" fmla="val 54361"/>
              <a:gd name="adj2" fmla="val -11874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clergy of the Roman Catholic Church made up the First Estate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14400"/>
            <a:ext cx="48006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86200"/>
            <a:ext cx="48006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ular Callout 5"/>
          <p:cNvSpPr>
            <a:spLocks noChangeArrowheads="1"/>
          </p:cNvSpPr>
          <p:nvPr/>
        </p:nvSpPr>
        <p:spPr bwMode="auto">
          <a:xfrm>
            <a:off x="228600" y="76200"/>
            <a:ext cx="8610600" cy="838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One problem was France’s unequal social hierarchy that was made up of three classes (called estates)</a:t>
            </a:r>
          </a:p>
        </p:txBody>
      </p:sp>
      <p:sp>
        <p:nvSpPr>
          <p:cNvPr id="6149" name="Rectangular Callout 10"/>
          <p:cNvSpPr>
            <a:spLocks noChangeArrowheads="1"/>
          </p:cNvSpPr>
          <p:nvPr/>
        </p:nvSpPr>
        <p:spPr bwMode="auto">
          <a:xfrm>
            <a:off x="76200" y="5105400"/>
            <a:ext cx="4191000" cy="1295400"/>
          </a:xfrm>
          <a:prstGeom prst="wedgeRectCallout">
            <a:avLst>
              <a:gd name="adj1" fmla="val 53829"/>
              <a:gd name="adj2" fmla="val -29222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Owned 20% of French land but were exempt from paying taxes</a:t>
            </a:r>
          </a:p>
        </p:txBody>
      </p:sp>
      <p:pic>
        <p:nvPicPr>
          <p:cNvPr id="6150" name="Picture 2" descr="http://www.french-engravings.com/images/artworks/ART-6955/H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143000"/>
            <a:ext cx="22098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http://burell9history.wikispaces.com/file/view/PLATE63BX.jpg/30333563/PLATE63B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066800"/>
            <a:ext cx="21336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/>
          <p:nvPr/>
        </p:nvSpPr>
        <p:spPr bwMode="auto">
          <a:xfrm>
            <a:off x="76200" y="4038600"/>
            <a:ext cx="4191000" cy="914400"/>
          </a:xfrm>
          <a:prstGeom prst="wedgeRectCallout">
            <a:avLst>
              <a:gd name="adj1" fmla="val 53831"/>
              <a:gd name="adj2" fmla="val -9808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The Second Estate was made up of rich nobles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14400"/>
            <a:ext cx="48006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86200"/>
            <a:ext cx="48006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ular Callout 5"/>
          <p:cNvSpPr>
            <a:spLocks noChangeArrowheads="1"/>
          </p:cNvSpPr>
          <p:nvPr/>
        </p:nvSpPr>
        <p:spPr bwMode="auto">
          <a:xfrm>
            <a:off x="228600" y="76200"/>
            <a:ext cx="8610600" cy="838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One problem was France’s unequal social hierarchy that was made up of three classes (called estates)</a:t>
            </a:r>
          </a:p>
        </p:txBody>
      </p:sp>
      <p:sp>
        <p:nvSpPr>
          <p:cNvPr id="7173" name="Rectangular Callout 10"/>
          <p:cNvSpPr>
            <a:spLocks noChangeArrowheads="1"/>
          </p:cNvSpPr>
          <p:nvPr/>
        </p:nvSpPr>
        <p:spPr bwMode="auto">
          <a:xfrm>
            <a:off x="76200" y="5943600"/>
            <a:ext cx="4114800" cy="838200"/>
          </a:xfrm>
          <a:prstGeom prst="wedgeRectCallout">
            <a:avLst>
              <a:gd name="adj1" fmla="val 59106"/>
              <a:gd name="adj2" fmla="val -4252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This group paid 50% of their income in taxes</a:t>
            </a:r>
          </a:p>
        </p:txBody>
      </p:sp>
      <p:sp>
        <p:nvSpPr>
          <p:cNvPr id="7174" name="Rectangular Callout 11"/>
          <p:cNvSpPr>
            <a:spLocks noChangeArrowheads="1"/>
          </p:cNvSpPr>
          <p:nvPr/>
        </p:nvSpPr>
        <p:spPr bwMode="auto">
          <a:xfrm>
            <a:off x="0" y="3810000"/>
            <a:ext cx="4343400" cy="1981200"/>
          </a:xfrm>
          <a:prstGeom prst="wedgeRectCallout">
            <a:avLst>
              <a:gd name="adj1" fmla="val 60505"/>
              <a:gd name="adj2" fmla="val -13646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The Third Estate made up 97% of the population &amp; included poor peasants but</a:t>
            </a:r>
            <a:r>
              <a:rPr lang="en-US" sz="2400"/>
              <a:t> </a:t>
            </a:r>
            <a:r>
              <a:rPr lang="en-US" sz="3100"/>
              <a:t>also</a:t>
            </a:r>
            <a:r>
              <a:rPr lang="en-US" sz="2400"/>
              <a:t> </a:t>
            </a:r>
            <a:r>
              <a:rPr lang="en-US" sz="3100"/>
              <a:t>the</a:t>
            </a:r>
            <a:r>
              <a:rPr lang="en-US" sz="2400"/>
              <a:t> </a:t>
            </a:r>
            <a:r>
              <a:rPr lang="en-US" sz="3100"/>
              <a:t>well</a:t>
            </a:r>
            <a:r>
              <a:rPr lang="en-US" sz="2400"/>
              <a:t>-</a:t>
            </a:r>
            <a:r>
              <a:rPr lang="en-US" sz="3100"/>
              <a:t>educated middle class (bourgeoisie)</a:t>
            </a:r>
          </a:p>
        </p:txBody>
      </p:sp>
      <p:pic>
        <p:nvPicPr>
          <p:cNvPr id="7175" name="Picture 8" descr="https://jspivey.wikispaces.com/file/view/LeNainPaysans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228600" y="9906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burell9history.wikispaces.com/file/view/noblesse.jpg/30318569/noblesse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533400"/>
            <a:ext cx="43354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ular Callout 5"/>
          <p:cNvSpPr>
            <a:spLocks noChangeArrowheads="1"/>
          </p:cNvSpPr>
          <p:nvPr/>
        </p:nvSpPr>
        <p:spPr bwMode="auto">
          <a:xfrm>
            <a:off x="4419600" y="533400"/>
            <a:ext cx="4648200" cy="1676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members of the   Third Estate resented the special treatment the First &amp; Second Estates received </a:t>
            </a:r>
          </a:p>
        </p:txBody>
      </p:sp>
      <p:sp>
        <p:nvSpPr>
          <p:cNvPr id="8196" name="Rectangular Callout 17"/>
          <p:cNvSpPr>
            <a:spLocks noChangeArrowheads="1"/>
          </p:cNvSpPr>
          <p:nvPr/>
        </p:nvSpPr>
        <p:spPr bwMode="auto">
          <a:xfrm>
            <a:off x="4419600" y="2362200"/>
            <a:ext cx="4648200" cy="2057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Members of the Third Estate gained inspiration from the Enlightenment  ideas of John Locke, Voltaire, &amp; Rousseau </a:t>
            </a:r>
          </a:p>
        </p:txBody>
      </p:sp>
      <p:sp>
        <p:nvSpPr>
          <p:cNvPr id="19" name="Rectangular Callout 18"/>
          <p:cNvSpPr>
            <a:spLocks noChangeArrowheads="1"/>
          </p:cNvSpPr>
          <p:nvPr/>
        </p:nvSpPr>
        <p:spPr bwMode="auto">
          <a:xfrm>
            <a:off x="4419600" y="4572000"/>
            <a:ext cx="4648200" cy="2057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After the success of the American Revolution, </a:t>
            </a:r>
            <a:br>
              <a:rPr lang="en-US" sz="3200"/>
            </a:br>
            <a:r>
              <a:rPr lang="en-US" sz="3200"/>
              <a:t>the Third Estate began demanding democracy, equality,</a:t>
            </a:r>
            <a:r>
              <a:rPr lang="en-US" sz="2400"/>
              <a:t> </a:t>
            </a:r>
            <a:r>
              <a:rPr lang="en-US" sz="3200"/>
              <a:t>&amp;</a:t>
            </a:r>
            <a:r>
              <a:rPr lang="en-US" sz="2400"/>
              <a:t> </a:t>
            </a:r>
            <a:r>
              <a:rPr lang="en-US" sz="3200"/>
              <a:t>liberty</a:t>
            </a:r>
            <a:r>
              <a:rPr lang="en-US" sz="2400"/>
              <a:t> </a:t>
            </a:r>
            <a:r>
              <a:rPr lang="en-US" sz="3200"/>
              <a:t>in</a:t>
            </a:r>
            <a:r>
              <a:rPr lang="en-US" sz="2400"/>
              <a:t> </a:t>
            </a:r>
            <a:r>
              <a:rPr lang="en-US" sz="3200"/>
              <a:t>France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ench deb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2025"/>
            <a:ext cx="91440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ular Callout 6"/>
          <p:cNvSpPr>
            <a:spLocks noChangeArrowheads="1"/>
          </p:cNvSpPr>
          <p:nvPr/>
        </p:nvSpPr>
        <p:spPr bwMode="auto">
          <a:xfrm>
            <a:off x="685800" y="152400"/>
            <a:ext cx="7848600" cy="914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Social tensions were made worse by a growing financial crisis  in the 1770s &amp; 1780s 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0" y="3429000"/>
            <a:ext cx="1828800" cy="1828800"/>
          </a:xfrm>
          <a:prstGeom prst="wedgeRectCallout">
            <a:avLst>
              <a:gd name="adj1" fmla="val 871"/>
              <a:gd name="adj2" fmla="val -29939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endParaRPr lang="en-US" sz="2200" dirty="0">
              <a:solidFill>
                <a:srgbClr val="1C1C1C"/>
              </a:solidFill>
              <a:latin typeface="Bernard MT Condensed" pitchFamily="18" charset="0"/>
            </a:endParaRPr>
          </a:p>
          <a:p>
            <a:pPr eaLnBrk="0" hangingPunct="0">
              <a:lnSpc>
                <a:spcPct val="75000"/>
              </a:lnSpc>
              <a:defRPr/>
            </a:pPr>
            <a:r>
              <a:rPr lang="en-US" sz="2300" dirty="0">
                <a:solidFill>
                  <a:srgbClr val="1C1C1C"/>
                </a:solidFill>
                <a:latin typeface="Franklin Gothic Demi Cond" pitchFamily="34" charset="0"/>
              </a:rPr>
              <a:t>GOVERNMENT DEBTS</a:t>
            </a:r>
          </a:p>
          <a:p>
            <a:pPr marL="177800" indent="-177800" eaLnBrk="0" hangingPunct="0">
              <a:lnSpc>
                <a:spcPct val="75000"/>
              </a:lnSpc>
              <a:defRPr/>
            </a:pPr>
            <a:r>
              <a:rPr lang="en-US" sz="1900" dirty="0">
                <a:solidFill>
                  <a:srgbClr val="1C1C1C"/>
                </a:solidFill>
                <a:latin typeface="Franklin Gothic Demi Cond" pitchFamily="34" charset="0"/>
              </a:rPr>
              <a:t>  (percentage </a:t>
            </a:r>
            <a:br>
              <a:rPr lang="en-US" sz="1900" dirty="0">
                <a:solidFill>
                  <a:srgbClr val="1C1C1C"/>
                </a:solidFill>
                <a:latin typeface="Franklin Gothic Demi Cond" pitchFamily="34" charset="0"/>
              </a:rPr>
            </a:br>
            <a:r>
              <a:rPr lang="en-US" sz="1900" dirty="0">
                <a:solidFill>
                  <a:srgbClr val="1C1C1C"/>
                </a:solidFill>
                <a:latin typeface="Franklin Gothic Demi Cond" pitchFamily="34" charset="0"/>
              </a:rPr>
              <a:t>of total government revenue)</a:t>
            </a:r>
          </a:p>
        </p:txBody>
      </p:sp>
      <p:sp>
        <p:nvSpPr>
          <p:cNvPr id="9221" name="Rectangular Callout 8"/>
          <p:cNvSpPr>
            <a:spLocks noChangeArrowheads="1"/>
          </p:cNvSpPr>
          <p:nvPr/>
        </p:nvSpPr>
        <p:spPr bwMode="auto">
          <a:xfrm>
            <a:off x="76200" y="1219200"/>
            <a:ext cx="4572000" cy="2057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French government faced massive debts due to  decades of lavish spending, expensive wars, &amp; poor economic planning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19200"/>
            <a:ext cx="4221163" cy="556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 bwMode="auto">
          <a:xfrm>
            <a:off x="76200" y="3429000"/>
            <a:ext cx="4572000" cy="1600200"/>
          </a:xfrm>
          <a:prstGeom prst="wedgeRectCallout">
            <a:avLst>
              <a:gd name="adj1" fmla="val 871"/>
              <a:gd name="adj2" fmla="val -29939"/>
            </a:avLst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By 1789, half the budget went towards 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interest</a:t>
            </a:r>
            <a:r>
              <a:rPr lang="en-US" sz="3200" dirty="0"/>
              <a:t> on the national debt; 25% of people were unemployed</a:t>
            </a: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76200" y="5181600"/>
            <a:ext cx="4572000" cy="1600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excessive spending by </a:t>
            </a:r>
            <a:br>
              <a:rPr lang="en-US" sz="3200"/>
            </a:br>
            <a:r>
              <a:rPr lang="en-US" sz="3200"/>
              <a:t>King Louis XVI &amp; his wife Marie Antoinette angered French citizens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185863"/>
            <a:ext cx="3962400" cy="5672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486400" y="6019800"/>
            <a:ext cx="3048000" cy="762000"/>
          </a:xfrm>
          <a:prstGeom prst="wedgeRectCallout">
            <a:avLst>
              <a:gd name="adj1" fmla="val -16181"/>
              <a:gd name="adj2" fmla="val 1328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800"/>
              <a:t>Marie Antoinette, </a:t>
            </a:r>
            <a:br>
              <a:rPr lang="en-US" sz="2800"/>
            </a:br>
            <a:r>
              <a:rPr lang="en-US" sz="2800"/>
              <a:t>“Madame Deficit”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381000" y="76200"/>
            <a:ext cx="8382000" cy="1676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ts val="1200"/>
              </a:spcBef>
            </a:pPr>
            <a:r>
              <a:rPr lang="en-US" sz="3200" u="sng"/>
              <a:t>Role Play Class Activity: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200"/>
              <a:t>From your role card perspective, develop a plan that could save France, decide to vote by order </a:t>
            </a:r>
            <a:br>
              <a:rPr lang="en-US" sz="3200"/>
            </a:br>
            <a:r>
              <a:rPr lang="en-US" sz="3200"/>
              <a:t>or by head, &amp; present your ideas to the king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76200" y="152400"/>
            <a:ext cx="3200400" cy="1600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By 1789, France was out of money &amp; faced a serious financial crisis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429000" y="152400"/>
            <a:ext cx="5562600" cy="1600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Louis XVI called an emergency meeting of the Estates-General where members from all 3 classes could advise the king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aggett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Baggett</Template>
  <TotalTime>1343</TotalTime>
  <Words>924</Words>
  <Application>Microsoft Office PowerPoint</Application>
  <PresentationFormat>On-screen Show (4:3)</PresentationFormat>
  <Paragraphs>88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Bernard MT Condensed</vt:lpstr>
      <vt:lpstr>Calibri</vt:lpstr>
      <vt:lpstr>Franklin Gothic Demi Cond</vt:lpstr>
      <vt:lpstr>Times New Roman</vt:lpstr>
      <vt:lpstr>Baggett</vt:lpstr>
      <vt:lpstr>PowerPoint Presentation</vt:lpstr>
      <vt:lpstr>PowerPoint Presentation</vt:lpstr>
      <vt:lpstr> Reasons for the French Revolution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Napoleon Bonaparte </vt:lpstr>
    </vt:vector>
  </TitlesOfParts>
  <Company>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Gregg Halkuff</cp:lastModifiedBy>
  <cp:revision>92</cp:revision>
  <dcterms:created xsi:type="dcterms:W3CDTF">2011-01-31T20:41:21Z</dcterms:created>
  <dcterms:modified xsi:type="dcterms:W3CDTF">2016-04-12T10:54:48Z</dcterms:modified>
</cp:coreProperties>
</file>