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5" r:id="rId2"/>
  </p:sldMasterIdLst>
  <p:notesMasterIdLst>
    <p:notesMasterId r:id="rId21"/>
  </p:notesMasterIdLst>
  <p:handoutMasterIdLst>
    <p:handoutMasterId r:id="rId22"/>
  </p:handoutMasterIdLst>
  <p:sldIdLst>
    <p:sldId id="259" r:id="rId3"/>
    <p:sldId id="260" r:id="rId4"/>
    <p:sldId id="261" r:id="rId5"/>
    <p:sldId id="262" r:id="rId6"/>
    <p:sldId id="274" r:id="rId7"/>
    <p:sldId id="275" r:id="rId8"/>
    <p:sldId id="276" r:id="rId9"/>
    <p:sldId id="265" r:id="rId10"/>
    <p:sldId id="264" r:id="rId11"/>
    <p:sldId id="266" r:id="rId12"/>
    <p:sldId id="269" r:id="rId13"/>
    <p:sldId id="278" r:id="rId14"/>
    <p:sldId id="268" r:id="rId15"/>
    <p:sldId id="270" r:id="rId16"/>
    <p:sldId id="271" r:id="rId17"/>
    <p:sldId id="277" r:id="rId18"/>
    <p:sldId id="272" r:id="rId19"/>
    <p:sldId id="273" r:id="rId2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70" d="100"/>
          <a:sy n="70" d="100"/>
        </p:scale>
        <p:origin x="187" y="43"/>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1" d="1"/>
        <a:sy n="1" d="1"/>
      </p:scale>
      <p:origin x="0" y="0"/>
    </p:cViewPr>
  </p:notesTextViewPr>
  <p:notesViewPr>
    <p:cSldViewPr showGuides="1">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1/24/2017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1/24/2017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1</a:t>
            </a:fld>
            <a:endParaRPr lang="en-US"/>
          </a:p>
        </p:txBody>
      </p:sp>
    </p:spTree>
    <p:extLst>
      <p:ext uri="{BB962C8B-B14F-4D97-AF65-F5344CB8AC3E}">
        <p14:creationId xmlns:p14="http://schemas.microsoft.com/office/powerpoint/2010/main" val="2908644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8246" y="4063998"/>
            <a:ext cx="92202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2" indent="0" algn="ctr">
              <a:buNone/>
              <a:defRPr>
                <a:solidFill>
                  <a:schemeClr val="tx1">
                    <a:tint val="75000"/>
                  </a:schemeClr>
                </a:solidFill>
              </a:defRPr>
            </a:lvl5pPr>
            <a:lvl6pPr marL="3047466"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468246" y="1828800"/>
            <a:ext cx="9220200" cy="2147926"/>
          </a:xfrm>
        </p:spPr>
        <p:txBody>
          <a:bodyPr anchor="ctr">
            <a:normAutofit/>
          </a:bodyPr>
          <a:lstStyle>
            <a:lvl1pPr algn="ctr">
              <a:defRPr sz="4400" cap="all" normalizeH="0" baseline="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3B9B9059-F1D6-41D0-95CF-D21CAA096B3A}"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147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0" orient="horz" pos="2160" userDrawn="1">
          <p15:clr>
            <a:srgbClr val="FBAE40"/>
          </p15:clr>
        </p15:guide>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p:cNvSpPr>
            <a:spLocks noGrp="1"/>
          </p:cNvSpPr>
          <p:nvPr>
            <p:ph type="pic" idx="1"/>
          </p:nvPr>
        </p:nvSpPr>
        <p:spPr>
          <a:xfrm>
            <a:off x="507869" y="482602"/>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31507441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1534751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Vertical Text Placeholder 2"/>
          <p:cNvSpPr>
            <a:spLocks noGrp="1"/>
          </p:cNvSpPr>
          <p:nvPr>
            <p:ph type="body" orient="vert" idx="1"/>
          </p:nvPr>
        </p:nvSpPr>
        <p:spPr>
          <a:xfrm>
            <a:off x="914163" y="685800"/>
            <a:ext cx="9040045" cy="5588002"/>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10040043" y="685800"/>
            <a:ext cx="1843982" cy="5588002"/>
          </a:xfrm>
        </p:spPr>
        <p:txBody>
          <a:bodyPr vert="eaVert"/>
          <a:lstStyle/>
          <a:p>
            <a:r>
              <a:rPr lang="en-US" smtClean="0"/>
              <a:t>Click to edit Master title style</a:t>
            </a:r>
            <a:endParaRPr/>
          </a:p>
        </p:txBody>
      </p:sp>
    </p:spTree>
    <p:extLst>
      <p:ext uri="{BB962C8B-B14F-4D97-AF65-F5344CB8AC3E}">
        <p14:creationId xmlns:p14="http://schemas.microsoft.com/office/powerpoint/2010/main" val="19917638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Content Placeholder 2"/>
          <p:cNvSpPr>
            <a:spLocks noGrp="1"/>
          </p:cNvSpPr>
          <p:nvPr>
            <p:ph idx="1"/>
          </p:nvPr>
        </p:nvSpPr>
        <p:spPr>
          <a:xfrm>
            <a:off x="914163" y="1803401"/>
            <a:ext cx="10360501" cy="447040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Tree>
    <p:extLst>
      <p:ext uri="{BB962C8B-B14F-4D97-AF65-F5344CB8AC3E}">
        <p14:creationId xmlns:p14="http://schemas.microsoft.com/office/powerpoint/2010/main" val="22643087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2" indent="0">
              <a:buNone/>
              <a:defRPr sz="1900">
                <a:solidFill>
                  <a:schemeClr val="tx1">
                    <a:tint val="75000"/>
                  </a:schemeClr>
                </a:solidFill>
              </a:defRPr>
            </a:lvl5pPr>
            <a:lvl6pPr marL="3047466"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218883" y="1524002"/>
            <a:ext cx="9751060" cy="1992597"/>
          </a:xfrm>
        </p:spPr>
        <p:txBody>
          <a:bodyPr anchor="b" anchorCtr="0">
            <a:noAutofit/>
          </a:bodyPr>
          <a:lstStyle>
            <a:lvl1pPr algn="ctr">
              <a:defRPr sz="4400" b="0" cap="all" baseline="0"/>
            </a:lvl1pPr>
          </a:lstStyle>
          <a:p>
            <a:r>
              <a:rPr lang="en-US" smtClean="0"/>
              <a:t>Click to edit Master title style</a:t>
            </a:r>
            <a:endParaRPr/>
          </a:p>
        </p:txBody>
      </p:sp>
    </p:spTree>
    <p:extLst>
      <p:ext uri="{BB962C8B-B14F-4D97-AF65-F5344CB8AC3E}">
        <p14:creationId xmlns:p14="http://schemas.microsoft.com/office/powerpoint/2010/main" val="36389043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9B9059-F1D6-41D0-95CF-D21CAA096B3A}"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t>‹#›</a:t>
            </a:fld>
            <a:endParaRPr lang="en-US"/>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Tree>
    <p:extLst>
      <p:ext uri="{BB962C8B-B14F-4D97-AF65-F5344CB8AC3E}">
        <p14:creationId xmlns:p14="http://schemas.microsoft.com/office/powerpoint/2010/main" val="1406580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B9B9059-F1D6-41D0-95CF-D21CAA096B3A}" type="datetimeFigureOut">
              <a:rPr lang="en-US" smtClean="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t>‹#›</a:t>
            </a:fld>
            <a:endParaRPr lang="en-US"/>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2" name="Title 1"/>
          <p:cNvSpPr>
            <a:spLocks noGrp="1"/>
          </p:cNvSpPr>
          <p:nvPr>
            <p:ph type="title"/>
          </p:nvPr>
        </p:nvSpPr>
        <p:spPr>
          <a:xfrm>
            <a:off x="914163" y="482600"/>
            <a:ext cx="10360501" cy="1219200"/>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35616801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9B9059-F1D6-41D0-95CF-D21CAA096B3A}" type="datetimeFigureOut">
              <a:rPr lang="en-US" smtClean="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a:p>
        </p:txBody>
      </p:sp>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Tree>
    <p:extLst>
      <p:ext uri="{BB962C8B-B14F-4D97-AF65-F5344CB8AC3E}">
        <p14:creationId xmlns:p14="http://schemas.microsoft.com/office/powerpoint/2010/main" val="24696843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pPr/>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8803428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Content Placeholder 2"/>
          <p:cNvSpPr>
            <a:spLocks noGrp="1"/>
          </p:cNvSpPr>
          <p:nvPr>
            <p:ph idx="1"/>
          </p:nvPr>
        </p:nvSpPr>
        <p:spPr bwMode="white">
          <a:xfrm>
            <a:off x="507868" y="482602"/>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7683114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p:cNvSpPr>
            <a:spLocks noGrp="1"/>
          </p:cNvSpPr>
          <p:nvPr>
            <p:ph type="pic" idx="1"/>
          </p:nvPr>
        </p:nvSpPr>
        <p:spPr>
          <a:xfrm>
            <a:off x="507870"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6399134"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2" name="Title 1"/>
          <p:cNvSpPr>
            <a:spLocks noGrp="1"/>
          </p:cNvSpPr>
          <p:nvPr>
            <p:ph type="title"/>
          </p:nvPr>
        </p:nvSpPr>
        <p:spPr>
          <a:xfrm>
            <a:off x="6399134" y="1905000"/>
            <a:ext cx="5180251" cy="1727200"/>
          </a:xfrm>
        </p:spPr>
        <p:txBody>
          <a:bodyPr anchor="b" anchorCtr="0">
            <a:normAutofit/>
          </a:bodyPr>
          <a:lstStyle>
            <a:lvl1pPr algn="l">
              <a:defRPr sz="32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44899045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smtClean="0"/>
              <a:pPr/>
              <a:t>1/24/2017</a:t>
            </a:fld>
            <a:endParaRPr lang="en-US"/>
          </a:p>
        </p:txBody>
      </p:sp>
      <p:sp>
        <p:nvSpPr>
          <p:cNvPr id="5" name="Footer Placeholder 4"/>
          <p:cNvSpPr>
            <a:spLocks noGrp="1"/>
          </p:cNvSpPr>
          <p:nvPr>
            <p:ph type="ftr" sz="quarter" idx="3"/>
          </p:nvPr>
        </p:nvSpPr>
        <p:spPr>
          <a:xfrm>
            <a:off x="914163"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lang="en-US"/>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lang="en-US" smtClean="0"/>
              <a:pPr/>
              <a:t>‹#›</a:t>
            </a:fld>
            <a:endParaRPr lang="en-US"/>
          </a:p>
        </p:txBody>
      </p:sp>
      <p:sp>
        <p:nvSpPr>
          <p:cNvPr id="3" name="Text Placeholder 2"/>
          <p:cNvSpPr>
            <a:spLocks noGrp="1"/>
          </p:cNvSpPr>
          <p:nvPr>
            <p:ph type="body" idx="1"/>
          </p:nvPr>
        </p:nvSpPr>
        <p:spPr>
          <a:xfrm>
            <a:off x="914163" y="1803401"/>
            <a:ext cx="10360501"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914163" y="482600"/>
            <a:ext cx="10360501" cy="1219200"/>
          </a:xfrm>
          <a:prstGeom prst="rect">
            <a:avLst/>
          </a:prstGeom>
          <a:effectLst/>
        </p:spPr>
        <p:txBody>
          <a:bodyPr vert="horz" lIns="121899" tIns="60949" rIns="121899" bIns="60949" rtlCol="0" anchor="b" anchorCtr="0">
            <a:normAutofit/>
          </a:bodyPr>
          <a:lstStyle/>
          <a:p>
            <a:r>
              <a:rPr lang="en-US" smtClean="0"/>
              <a:t>Click to edit Master title style</a:t>
            </a:r>
            <a:endParaRPr/>
          </a:p>
        </p:txBody>
      </p:sp>
    </p:spTree>
    <p:extLst>
      <p:ext uri="{BB962C8B-B14F-4D97-AF65-F5344CB8AC3E}">
        <p14:creationId xmlns:p14="http://schemas.microsoft.com/office/powerpoint/2010/main" val="4299488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2" algn="l" defTabSz="1218987" rtl="0" eaLnBrk="1" latinLnBrk="0" hangingPunct="1">
        <a:defRPr sz="2400" kern="1200">
          <a:solidFill>
            <a:schemeClr val="tx1"/>
          </a:solidFill>
          <a:latin typeface="+mn-lt"/>
          <a:ea typeface="+mn-ea"/>
          <a:cs typeface="+mn-cs"/>
        </a:defRPr>
      </a:lvl5pPr>
      <a:lvl6pPr marL="3047466"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41812" y="3455772"/>
            <a:ext cx="2743200" cy="1016000"/>
          </a:xfrm>
        </p:spPr>
        <p:txBody>
          <a:bodyPr>
            <a:normAutofit/>
          </a:bodyPr>
          <a:lstStyle/>
          <a:p>
            <a:r>
              <a:rPr lang="en-US" sz="4000" b="1" dirty="0" smtClean="0"/>
              <a:t>Room 908</a:t>
            </a:r>
            <a:endParaRPr lang="en-US" sz="4000" b="1" dirty="0"/>
          </a:p>
        </p:txBody>
      </p:sp>
      <p:pic>
        <p:nvPicPr>
          <p:cNvPr id="1026" name="Picture 2" descr="http://www.wyoung.org/ourpages/auto/2013/7/2/32385139/b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2" y="228600"/>
            <a:ext cx="3276600" cy="32766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2932112" y="45470"/>
            <a:ext cx="6096000" cy="3048000"/>
          </a:xfrm>
        </p:spPr>
        <p:txBody>
          <a:bodyPr>
            <a:normAutofit/>
          </a:bodyPr>
          <a:lstStyle/>
          <a:p>
            <a:r>
              <a:rPr lang="en-US" sz="4800" dirty="0" smtClean="0">
                <a:latin typeface="Algerian" panose="04020705040A02060702" pitchFamily="82" charset="0"/>
              </a:rPr>
              <a:t>Welcome to </a:t>
            </a:r>
            <a:br>
              <a:rPr lang="en-US" sz="4800" dirty="0" smtClean="0">
                <a:latin typeface="Algerian" panose="04020705040A02060702" pitchFamily="82" charset="0"/>
              </a:rPr>
            </a:br>
            <a:r>
              <a:rPr lang="en-US" sz="4800" dirty="0" smtClean="0">
                <a:latin typeface="Algerian" panose="04020705040A02060702" pitchFamily="82" charset="0"/>
              </a:rPr>
              <a:t/>
            </a:r>
            <a:br>
              <a:rPr lang="en-US" sz="4800" dirty="0" smtClean="0">
                <a:latin typeface="Algerian" panose="04020705040A02060702" pitchFamily="82" charset="0"/>
              </a:rPr>
            </a:br>
            <a:r>
              <a:rPr lang="en-US" sz="4800" dirty="0" smtClean="0">
                <a:latin typeface="Algerian" panose="04020705040A02060702" pitchFamily="82" charset="0"/>
              </a:rPr>
              <a:t>Mr. Halkuff’s</a:t>
            </a:r>
            <a:br>
              <a:rPr lang="en-US" sz="4800" dirty="0" smtClean="0">
                <a:latin typeface="Algerian" panose="04020705040A02060702" pitchFamily="82" charset="0"/>
              </a:rPr>
            </a:br>
            <a:r>
              <a:rPr lang="en-US" sz="4800" dirty="0" smtClean="0">
                <a:latin typeface="Algerian" panose="04020705040A02060702" pitchFamily="82" charset="0"/>
              </a:rPr>
              <a:t> </a:t>
            </a:r>
            <a:br>
              <a:rPr lang="en-US" sz="4800" dirty="0" smtClean="0">
                <a:latin typeface="Algerian" panose="04020705040A02060702" pitchFamily="82" charset="0"/>
              </a:rPr>
            </a:br>
            <a:r>
              <a:rPr lang="en-US" sz="4800" dirty="0" smtClean="0">
                <a:latin typeface="Algerian" panose="04020705040A02060702" pitchFamily="82" charset="0"/>
              </a:rPr>
              <a:t>Classroom</a:t>
            </a:r>
            <a:endParaRPr lang="en-US" sz="4800" dirty="0">
              <a:latin typeface="Algerian" panose="04020705040A02060702" pitchFamily="82" charset="0"/>
            </a:endParaRPr>
          </a:p>
        </p:txBody>
      </p:sp>
      <p:pic>
        <p:nvPicPr>
          <p:cNvPr id="1030" name="Picture 6" descr="http://pak101.com/userfiles/2014/12/15/images/Introducing%20World%20History%20as%20Compulsory%20Subjec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4212" y="181665"/>
            <a:ext cx="3652247" cy="24136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249175" y="3886200"/>
            <a:ext cx="4002036" cy="2822560"/>
          </a:xfrm>
          <a:prstGeom prst="rect">
            <a:avLst/>
          </a:prstGeom>
        </p:spPr>
      </p:pic>
      <p:pic>
        <p:nvPicPr>
          <p:cNvPr id="10" name="Picture 9"/>
          <p:cNvPicPr>
            <a:picLocks noChangeAspect="1"/>
          </p:cNvPicPr>
          <p:nvPr/>
        </p:nvPicPr>
        <p:blipFill>
          <a:blip r:embed="rId6"/>
          <a:stretch>
            <a:fillRect/>
          </a:stretch>
        </p:blipFill>
        <p:spPr>
          <a:xfrm>
            <a:off x="7259980" y="4035156"/>
            <a:ext cx="4891644" cy="2712199"/>
          </a:xfrm>
          <a:prstGeom prst="rect">
            <a:avLst/>
          </a:prstGeom>
        </p:spPr>
      </p:pic>
    </p:spTree>
    <p:extLst>
      <p:ext uri="{BB962C8B-B14F-4D97-AF65-F5344CB8AC3E}">
        <p14:creationId xmlns:p14="http://schemas.microsoft.com/office/powerpoint/2010/main" val="10170295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7012" y="1803401"/>
            <a:ext cx="11734800" cy="4470400"/>
          </a:xfrm>
        </p:spPr>
        <p:txBody>
          <a:bodyPr>
            <a:noAutofit/>
          </a:bodyPr>
          <a:lstStyle/>
          <a:p>
            <a:pPr marL="0" indent="0">
              <a:buNone/>
            </a:pPr>
            <a:r>
              <a:rPr lang="en-US" sz="4000" b="1" dirty="0"/>
              <a:t>“Where did we ever get the crazy idea that in order to make children do better, first we have to make them feel worse?  Think of the last time you felt humiliated or treated unfairly.  Did you feel like cooperating or doing better?”</a:t>
            </a:r>
            <a:endParaRPr lang="en-US" sz="4000" dirty="0"/>
          </a:p>
          <a:p>
            <a:pPr marL="0" indent="0" algn="r">
              <a:buNone/>
            </a:pPr>
            <a:r>
              <a:rPr lang="en-US" sz="4000" b="1" i="1" dirty="0"/>
              <a:t>Jane Nelson</a:t>
            </a:r>
            <a:endParaRPr lang="en-US" sz="4000" dirty="0">
              <a:latin typeface="Architects Daughter" pitchFamily="2" charset="0"/>
            </a:endParaRPr>
          </a:p>
        </p:txBody>
      </p:sp>
      <p:sp>
        <p:nvSpPr>
          <p:cNvPr id="4" name="Title 3"/>
          <p:cNvSpPr>
            <a:spLocks noGrp="1"/>
          </p:cNvSpPr>
          <p:nvPr>
            <p:ph type="title"/>
          </p:nvPr>
        </p:nvSpPr>
        <p:spPr>
          <a:xfrm>
            <a:off x="919501" y="34636"/>
            <a:ext cx="10360501" cy="1219200"/>
          </a:xfrm>
        </p:spPr>
        <p:txBody>
          <a:bodyPr>
            <a:normAutofit/>
          </a:bodyPr>
          <a:lstStyle/>
          <a:p>
            <a:pPr algn="ctr"/>
            <a:r>
              <a:rPr lang="en-US" sz="4800" b="1" u="sng" dirty="0">
                <a:latin typeface="Algerian" panose="04020705040A02060702" pitchFamily="82" charset="0"/>
              </a:rPr>
              <a:t>My </a:t>
            </a:r>
            <a:r>
              <a:rPr lang="en-US" sz="4800" b="1" u="sng" dirty="0" smtClean="0">
                <a:latin typeface="Algerian" panose="04020705040A02060702" pitchFamily="82" charset="0"/>
              </a:rPr>
              <a:t>Teaching Philosophy</a:t>
            </a:r>
            <a:endParaRPr lang="en-US" sz="4800" dirty="0"/>
          </a:p>
        </p:txBody>
      </p:sp>
    </p:spTree>
    <p:extLst>
      <p:ext uri="{BB962C8B-B14F-4D97-AF65-F5344CB8AC3E}">
        <p14:creationId xmlns:p14="http://schemas.microsoft.com/office/powerpoint/2010/main" val="19596118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31"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calcmode="lin" valueType="num">
                                      <p:cBhvr>
                                        <p:cTn id="1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9501" y="34636"/>
            <a:ext cx="10360501" cy="1219200"/>
          </a:xfrm>
        </p:spPr>
        <p:txBody>
          <a:bodyPr>
            <a:normAutofit/>
          </a:bodyPr>
          <a:lstStyle/>
          <a:p>
            <a:pPr algn="ctr"/>
            <a:r>
              <a:rPr lang="en-US" sz="4800" b="1" u="sng" dirty="0">
                <a:latin typeface="Algerian" panose="04020705040A02060702" pitchFamily="82" charset="0"/>
              </a:rPr>
              <a:t>My </a:t>
            </a:r>
            <a:r>
              <a:rPr lang="en-US" sz="4800" b="1" u="sng" dirty="0" smtClean="0">
                <a:latin typeface="Algerian" panose="04020705040A02060702" pitchFamily="82" charset="0"/>
              </a:rPr>
              <a:t>Teaching Philosophy</a:t>
            </a:r>
            <a:endParaRPr lang="en-US" sz="4800" dirty="0"/>
          </a:p>
        </p:txBody>
      </p:sp>
      <p:pic>
        <p:nvPicPr>
          <p:cNvPr id="3" name="Picture 2"/>
          <p:cNvPicPr>
            <a:picLocks noChangeAspect="1"/>
          </p:cNvPicPr>
          <p:nvPr/>
        </p:nvPicPr>
        <p:blipFill>
          <a:blip r:embed="rId2"/>
          <a:stretch>
            <a:fillRect/>
          </a:stretch>
        </p:blipFill>
        <p:spPr>
          <a:xfrm>
            <a:off x="2663607" y="1676400"/>
            <a:ext cx="6872288" cy="4689527"/>
          </a:xfrm>
          <a:prstGeom prst="rect">
            <a:avLst/>
          </a:prstGeom>
        </p:spPr>
      </p:pic>
    </p:spTree>
    <p:extLst>
      <p:ext uri="{BB962C8B-B14F-4D97-AF65-F5344CB8AC3E}">
        <p14:creationId xmlns:p14="http://schemas.microsoft.com/office/powerpoint/2010/main" val="14867664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970379">
            <a:off x="6319957" y="1813677"/>
            <a:ext cx="6112205" cy="903777"/>
          </a:xfrm>
        </p:spPr>
        <p:txBody>
          <a:bodyPr>
            <a:normAutofit/>
          </a:bodyPr>
          <a:lstStyle/>
          <a:p>
            <a:pPr algn="ctr"/>
            <a:r>
              <a:rPr lang="en-US" sz="4800" b="1" u="sng" dirty="0" smtClean="0">
                <a:latin typeface="Algerian" panose="04020705040A02060702" pitchFamily="82" charset="0"/>
              </a:rPr>
              <a:t>Young Mr. Halkuff</a:t>
            </a:r>
            <a:endParaRPr lang="en-US" sz="4800" dirty="0"/>
          </a:p>
        </p:txBody>
      </p:sp>
      <p:pic>
        <p:nvPicPr>
          <p:cNvPr id="5" name="Picture 4"/>
          <p:cNvPicPr>
            <a:picLocks noChangeAspect="1"/>
          </p:cNvPicPr>
          <p:nvPr/>
        </p:nvPicPr>
        <p:blipFill>
          <a:blip r:embed="rId2"/>
          <a:stretch>
            <a:fillRect/>
          </a:stretch>
        </p:blipFill>
        <p:spPr>
          <a:xfrm>
            <a:off x="303212" y="228600"/>
            <a:ext cx="5642750" cy="6462712"/>
          </a:xfrm>
          <a:prstGeom prst="rect">
            <a:avLst/>
          </a:prstGeom>
        </p:spPr>
      </p:pic>
    </p:spTree>
    <p:extLst>
      <p:ext uri="{BB962C8B-B14F-4D97-AF65-F5344CB8AC3E}">
        <p14:creationId xmlns:p14="http://schemas.microsoft.com/office/powerpoint/2010/main" val="23558808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9501" y="34636"/>
            <a:ext cx="10360501" cy="1219200"/>
          </a:xfrm>
        </p:spPr>
        <p:txBody>
          <a:bodyPr>
            <a:normAutofit/>
          </a:bodyPr>
          <a:lstStyle/>
          <a:p>
            <a:pPr algn="ctr"/>
            <a:r>
              <a:rPr lang="en-US" sz="4800" b="1" u="sng" dirty="0">
                <a:latin typeface="Algerian" panose="04020705040A02060702" pitchFamily="82" charset="0"/>
              </a:rPr>
              <a:t>My </a:t>
            </a:r>
            <a:r>
              <a:rPr lang="en-US" sz="4800" b="1" u="sng" dirty="0" smtClean="0">
                <a:latin typeface="Algerian" panose="04020705040A02060702" pitchFamily="82" charset="0"/>
              </a:rPr>
              <a:t>Teaching Philosophy</a:t>
            </a:r>
            <a:endParaRPr lang="en-US" sz="4800" dirty="0"/>
          </a:p>
        </p:txBody>
      </p:sp>
      <p:pic>
        <p:nvPicPr>
          <p:cNvPr id="1026" name="Picture 2" descr="http://i.quoteaddicts.com/media/q3/8219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812" y="1253836"/>
            <a:ext cx="5405437" cy="540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1278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9012" y="152400"/>
            <a:ext cx="10360501" cy="872836"/>
          </a:xfrm>
        </p:spPr>
        <p:txBody>
          <a:bodyPr>
            <a:normAutofit/>
          </a:bodyPr>
          <a:lstStyle/>
          <a:p>
            <a:pPr algn="ctr"/>
            <a:r>
              <a:rPr lang="en-US" sz="4800" b="1" u="sng" dirty="0" smtClean="0">
                <a:latin typeface="Algerian" panose="04020705040A02060702" pitchFamily="82" charset="0"/>
              </a:rPr>
              <a:t>Growth Mindset</a:t>
            </a:r>
            <a:endParaRPr lang="en-US" sz="4800" dirty="0"/>
          </a:p>
        </p:txBody>
      </p:sp>
      <p:pic>
        <p:nvPicPr>
          <p:cNvPr id="2" name="Picture 1"/>
          <p:cNvPicPr>
            <a:picLocks noChangeAspect="1"/>
          </p:cNvPicPr>
          <p:nvPr/>
        </p:nvPicPr>
        <p:blipFill>
          <a:blip r:embed="rId2"/>
          <a:stretch>
            <a:fillRect/>
          </a:stretch>
        </p:blipFill>
        <p:spPr>
          <a:xfrm>
            <a:off x="150812" y="2209800"/>
            <a:ext cx="5676900" cy="2838450"/>
          </a:xfrm>
          <a:prstGeom prst="rect">
            <a:avLst/>
          </a:prstGeom>
        </p:spPr>
      </p:pic>
      <p:pic>
        <p:nvPicPr>
          <p:cNvPr id="5" name="Picture 4"/>
          <p:cNvPicPr>
            <a:picLocks noChangeAspect="1"/>
          </p:cNvPicPr>
          <p:nvPr/>
        </p:nvPicPr>
        <p:blipFill>
          <a:blip r:embed="rId3"/>
          <a:stretch>
            <a:fillRect/>
          </a:stretch>
        </p:blipFill>
        <p:spPr>
          <a:xfrm>
            <a:off x="5983348" y="1676398"/>
            <a:ext cx="3538585" cy="4738687"/>
          </a:xfrm>
          <a:prstGeom prst="rect">
            <a:avLst/>
          </a:prstGeom>
        </p:spPr>
      </p:pic>
      <p:pic>
        <p:nvPicPr>
          <p:cNvPr id="6" name="Picture 5"/>
          <p:cNvPicPr>
            <a:picLocks noChangeAspect="1"/>
          </p:cNvPicPr>
          <p:nvPr/>
        </p:nvPicPr>
        <p:blipFill>
          <a:blip r:embed="rId4"/>
          <a:stretch>
            <a:fillRect/>
          </a:stretch>
        </p:blipFill>
        <p:spPr>
          <a:xfrm>
            <a:off x="9677569" y="2502692"/>
            <a:ext cx="2376488" cy="3086101"/>
          </a:xfrm>
          <a:prstGeom prst="rect">
            <a:avLst/>
          </a:prstGeom>
        </p:spPr>
      </p:pic>
    </p:spTree>
    <p:extLst>
      <p:ext uri="{BB962C8B-B14F-4D97-AF65-F5344CB8AC3E}">
        <p14:creationId xmlns:p14="http://schemas.microsoft.com/office/powerpoint/2010/main" val="6017807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9500" y="76200"/>
            <a:ext cx="10360501" cy="796636"/>
          </a:xfrm>
        </p:spPr>
        <p:txBody>
          <a:bodyPr>
            <a:normAutofit/>
          </a:bodyPr>
          <a:lstStyle/>
          <a:p>
            <a:pPr algn="ctr"/>
            <a:r>
              <a:rPr lang="en-US" sz="4800" b="1" u="sng" dirty="0" smtClean="0">
                <a:latin typeface="Algerian" panose="04020705040A02060702" pitchFamily="82" charset="0"/>
              </a:rPr>
              <a:t>Your Job</a:t>
            </a:r>
            <a:endParaRPr lang="en-US" sz="4800" dirty="0"/>
          </a:p>
        </p:txBody>
      </p:sp>
      <p:sp>
        <p:nvSpPr>
          <p:cNvPr id="2" name="TextBox 1"/>
          <p:cNvSpPr txBox="1"/>
          <p:nvPr/>
        </p:nvSpPr>
        <p:spPr>
          <a:xfrm>
            <a:off x="1413450" y="1447800"/>
            <a:ext cx="9372600" cy="4708981"/>
          </a:xfrm>
          <a:prstGeom prst="rect">
            <a:avLst/>
          </a:prstGeom>
          <a:noFill/>
          <a:ln>
            <a:noFill/>
          </a:ln>
        </p:spPr>
        <p:txBody>
          <a:bodyPr wrap="square" rtlCol="0" anchor="ctr" anchorCtr="1">
            <a:spAutoFit/>
          </a:bodyPr>
          <a:lstStyle/>
          <a:p>
            <a:pPr marL="457200" indent="-457200" algn="ctr">
              <a:buFont typeface="+mj-lt"/>
              <a:buAutoNum type="arabicPeriod"/>
            </a:pPr>
            <a:r>
              <a:rPr lang="en-US" sz="6000" dirty="0" smtClean="0">
                <a:latin typeface="Architects Daughter" pitchFamily="2" charset="0"/>
              </a:rPr>
              <a:t>Be On Time</a:t>
            </a:r>
          </a:p>
          <a:p>
            <a:pPr marL="457200" indent="-457200" algn="ctr">
              <a:buFont typeface="+mj-lt"/>
              <a:buAutoNum type="arabicPeriod"/>
            </a:pPr>
            <a:r>
              <a:rPr lang="en-US" sz="6000" dirty="0" smtClean="0">
                <a:latin typeface="Architects Daughter" pitchFamily="2" charset="0"/>
              </a:rPr>
              <a:t>Be Prepared</a:t>
            </a:r>
          </a:p>
          <a:p>
            <a:pPr marL="457200" indent="-457200" algn="ctr">
              <a:buFont typeface="+mj-lt"/>
              <a:buAutoNum type="arabicPeriod"/>
            </a:pPr>
            <a:r>
              <a:rPr lang="en-US" sz="6000" dirty="0" smtClean="0">
                <a:latin typeface="Architects Daughter" pitchFamily="2" charset="0"/>
              </a:rPr>
              <a:t>Be Respectful</a:t>
            </a:r>
          </a:p>
          <a:p>
            <a:pPr marL="457200" indent="-457200" algn="ctr">
              <a:buFont typeface="+mj-lt"/>
              <a:buAutoNum type="arabicPeriod"/>
            </a:pPr>
            <a:r>
              <a:rPr lang="en-US" sz="6000" dirty="0" smtClean="0">
                <a:latin typeface="Architects Daughter" pitchFamily="2" charset="0"/>
              </a:rPr>
              <a:t>Be Working</a:t>
            </a:r>
          </a:p>
          <a:p>
            <a:pPr marL="457200" indent="-457200" algn="ctr">
              <a:buFont typeface="+mj-lt"/>
              <a:buAutoNum type="arabicPeriod"/>
            </a:pPr>
            <a:r>
              <a:rPr lang="en-US" sz="6000" dirty="0" smtClean="0">
                <a:latin typeface="Architects Daughter" pitchFamily="2" charset="0"/>
              </a:rPr>
              <a:t>Don’t Be Afraid To Fail</a:t>
            </a:r>
          </a:p>
        </p:txBody>
      </p:sp>
    </p:spTree>
    <p:extLst>
      <p:ext uri="{BB962C8B-B14F-4D97-AF65-F5344CB8AC3E}">
        <p14:creationId xmlns:p14="http://schemas.microsoft.com/office/powerpoint/2010/main" val="19269926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98812" y="228600"/>
            <a:ext cx="5698996" cy="923330"/>
          </a:xfrm>
          <a:prstGeom prst="rect">
            <a:avLst/>
          </a:prstGeom>
          <a:noFill/>
        </p:spPr>
        <p:txBody>
          <a:bodyPr wrap="none" lIns="91440" tIns="45720" rIns="91440" bIns="45720">
            <a:spAutoFit/>
          </a:bodyPr>
          <a:lstStyle/>
          <a:p>
            <a:pPr algn="ctr"/>
            <a:r>
              <a:rPr lang="en-US" sz="5400" b="1" u="sng"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Art of Failure</a:t>
            </a:r>
            <a:endParaRPr lang="en-US" sz="5400" b="1" u="sng"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7" name="Picture 6"/>
          <p:cNvPicPr>
            <a:picLocks noChangeAspect="1"/>
          </p:cNvPicPr>
          <p:nvPr/>
        </p:nvPicPr>
        <p:blipFill>
          <a:blip r:embed="rId2"/>
          <a:stretch>
            <a:fillRect/>
          </a:stretch>
        </p:blipFill>
        <p:spPr>
          <a:xfrm>
            <a:off x="150812" y="1743074"/>
            <a:ext cx="3838575" cy="3838575"/>
          </a:xfrm>
          <a:prstGeom prst="rect">
            <a:avLst/>
          </a:prstGeom>
        </p:spPr>
      </p:pic>
      <p:pic>
        <p:nvPicPr>
          <p:cNvPr id="8" name="Picture 7"/>
          <p:cNvPicPr>
            <a:picLocks noChangeAspect="1"/>
          </p:cNvPicPr>
          <p:nvPr/>
        </p:nvPicPr>
        <p:blipFill>
          <a:blip r:embed="rId3"/>
          <a:stretch>
            <a:fillRect/>
          </a:stretch>
        </p:blipFill>
        <p:spPr>
          <a:xfrm>
            <a:off x="8436603" y="1775731"/>
            <a:ext cx="3606930" cy="3606930"/>
          </a:xfrm>
          <a:prstGeom prst="rect">
            <a:avLst/>
          </a:prstGeom>
        </p:spPr>
      </p:pic>
      <p:pic>
        <p:nvPicPr>
          <p:cNvPr id="9" name="Picture 8"/>
          <p:cNvPicPr>
            <a:picLocks noChangeAspect="1"/>
          </p:cNvPicPr>
          <p:nvPr/>
        </p:nvPicPr>
        <p:blipFill>
          <a:blip r:embed="rId4"/>
          <a:stretch>
            <a:fillRect/>
          </a:stretch>
        </p:blipFill>
        <p:spPr>
          <a:xfrm>
            <a:off x="4132149" y="1550371"/>
            <a:ext cx="4161692" cy="4057649"/>
          </a:xfrm>
          <a:prstGeom prst="rect">
            <a:avLst/>
          </a:prstGeom>
        </p:spPr>
      </p:pic>
    </p:spTree>
    <p:extLst>
      <p:ext uri="{BB962C8B-B14F-4D97-AF65-F5344CB8AC3E}">
        <p14:creationId xmlns:p14="http://schemas.microsoft.com/office/powerpoint/2010/main" val="2670008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9500" y="152400"/>
            <a:ext cx="10360501" cy="796636"/>
          </a:xfrm>
        </p:spPr>
        <p:txBody>
          <a:bodyPr>
            <a:normAutofit/>
          </a:bodyPr>
          <a:lstStyle/>
          <a:p>
            <a:pPr algn="ctr"/>
            <a:r>
              <a:rPr lang="en-US" sz="4800" b="1" u="sng" dirty="0" smtClean="0">
                <a:latin typeface="Algerian" panose="04020705040A02060702" pitchFamily="82" charset="0"/>
              </a:rPr>
              <a:t>Your homework</a:t>
            </a:r>
            <a:endParaRPr lang="en-US" sz="4800" dirty="0"/>
          </a:p>
        </p:txBody>
      </p:sp>
      <p:sp>
        <p:nvSpPr>
          <p:cNvPr id="2" name="TextBox 1"/>
          <p:cNvSpPr txBox="1"/>
          <p:nvPr/>
        </p:nvSpPr>
        <p:spPr>
          <a:xfrm>
            <a:off x="460951" y="1201578"/>
            <a:ext cx="11277600" cy="5016758"/>
          </a:xfrm>
          <a:prstGeom prst="rect">
            <a:avLst/>
          </a:prstGeom>
          <a:noFill/>
          <a:ln>
            <a:noFill/>
          </a:ln>
        </p:spPr>
        <p:txBody>
          <a:bodyPr wrap="square" rtlCol="0" anchor="ctr" anchorCtr="1">
            <a:spAutoFit/>
          </a:bodyPr>
          <a:lstStyle/>
          <a:p>
            <a:pPr marL="457200" indent="-457200">
              <a:buFont typeface="+mj-lt"/>
              <a:buAutoNum type="arabicPeriod"/>
            </a:pPr>
            <a:r>
              <a:rPr lang="en-US" sz="4000" dirty="0" smtClean="0"/>
              <a:t>Read Welcome Letter with parent or guardian</a:t>
            </a:r>
          </a:p>
          <a:p>
            <a:pPr marL="457200" indent="-457200">
              <a:buFont typeface="+mj-lt"/>
              <a:buAutoNum type="arabicPeriod"/>
            </a:pPr>
            <a:r>
              <a:rPr lang="en-US" sz="4000" dirty="0" smtClean="0"/>
              <a:t>Fill out Student Info Sheet and BRING IT BACK TOMORROW</a:t>
            </a:r>
          </a:p>
          <a:p>
            <a:pPr marL="457200" indent="-457200">
              <a:buFont typeface="+mj-lt"/>
              <a:buAutoNum type="arabicPeriod"/>
            </a:pPr>
            <a:r>
              <a:rPr lang="en-US" sz="4000" dirty="0" smtClean="0"/>
              <a:t>Get class supplies (if you cannot, talk to me privately, as I can help)</a:t>
            </a:r>
          </a:p>
          <a:p>
            <a:pPr marL="457200" indent="-457200">
              <a:buFont typeface="+mj-lt"/>
              <a:buAutoNum type="arabicPeriod"/>
            </a:pPr>
            <a:r>
              <a:rPr lang="en-US" sz="4000" dirty="0" smtClean="0"/>
              <a:t>Show the spoken word poem to at least one person and get their reaction</a:t>
            </a:r>
          </a:p>
        </p:txBody>
      </p:sp>
    </p:spTree>
    <p:extLst>
      <p:ext uri="{BB962C8B-B14F-4D97-AF65-F5344CB8AC3E}">
        <p14:creationId xmlns:p14="http://schemas.microsoft.com/office/powerpoint/2010/main" val="24425768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27412" y="304800"/>
            <a:ext cx="4724400" cy="6222888"/>
          </a:xfrm>
          <a:prstGeom prst="rect">
            <a:avLst/>
          </a:prstGeom>
        </p:spPr>
      </p:pic>
    </p:spTree>
    <p:extLst>
      <p:ext uri="{BB962C8B-B14F-4D97-AF65-F5344CB8AC3E}">
        <p14:creationId xmlns:p14="http://schemas.microsoft.com/office/powerpoint/2010/main" val="7631002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531813" y="1066800"/>
            <a:ext cx="11201400" cy="5105400"/>
          </a:xfrm>
        </p:spPr>
        <p:txBody>
          <a:bodyPr>
            <a:normAutofit fontScale="92500"/>
          </a:bodyPr>
          <a:lstStyle/>
          <a:p>
            <a:pPr lvl="0"/>
            <a:r>
              <a:rPr lang="en-US" sz="4000" b="1" dirty="0" smtClean="0"/>
              <a:t>I’m 40 years old. (I know it’s hard to believe)</a:t>
            </a:r>
          </a:p>
          <a:p>
            <a:pPr lvl="0"/>
            <a:r>
              <a:rPr lang="en-US" sz="4000" b="1" dirty="0" smtClean="0"/>
              <a:t>I’ve been married for 10 years and my wife works at Fuquay Varina High School as a science teacher.</a:t>
            </a:r>
          </a:p>
          <a:p>
            <a:pPr lvl="0"/>
            <a:r>
              <a:rPr lang="en-US" sz="4000" b="1" dirty="0" smtClean="0"/>
              <a:t>I have two children, a 8 year old girl named Olivia, and a 5 year old boy named Jacob.</a:t>
            </a:r>
          </a:p>
          <a:p>
            <a:pPr lvl="0"/>
            <a:r>
              <a:rPr lang="en-US" sz="4000" b="1" dirty="0" smtClean="0"/>
              <a:t>I’ve been a Social Studies teacher for 15 years, at both the middle and high school level.</a:t>
            </a:r>
          </a:p>
        </p:txBody>
      </p:sp>
      <p:sp>
        <p:nvSpPr>
          <p:cNvPr id="13" name="Title 12"/>
          <p:cNvSpPr>
            <a:spLocks noGrp="1"/>
          </p:cNvSpPr>
          <p:nvPr>
            <p:ph type="title"/>
          </p:nvPr>
        </p:nvSpPr>
        <p:spPr>
          <a:xfrm>
            <a:off x="922204" y="152400"/>
            <a:ext cx="10360501" cy="762000"/>
          </a:xfrm>
        </p:spPr>
        <p:txBody>
          <a:bodyPr>
            <a:normAutofit/>
          </a:bodyPr>
          <a:lstStyle/>
          <a:p>
            <a:pPr algn="ctr"/>
            <a:r>
              <a:rPr lang="en-US" sz="4800" b="1" u="sng" dirty="0" smtClean="0">
                <a:latin typeface="Algerian" panose="04020705040A02060702" pitchFamily="82" charset="0"/>
              </a:rPr>
              <a:t>ABOUT ME</a:t>
            </a:r>
            <a:endParaRPr lang="en-US" sz="4800" b="1" u="sng" dirty="0">
              <a:latin typeface="Algerian" panose="04020705040A02060702" pitchFamily="82" charset="0"/>
            </a:endParaRPr>
          </a:p>
        </p:txBody>
      </p:sp>
    </p:spTree>
    <p:extLst>
      <p:ext uri="{BB962C8B-B14F-4D97-AF65-F5344CB8AC3E}">
        <p14:creationId xmlns:p14="http://schemas.microsoft.com/office/powerpoint/2010/main" val="39125207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80">
                                          <p:stCondLst>
                                            <p:cond delay="0"/>
                                          </p:stCondLst>
                                        </p:cTn>
                                        <p:tgtEl>
                                          <p:spTgt spid="14">
                                            <p:txEl>
                                              <p:pRg st="0" end="0"/>
                                            </p:txEl>
                                          </p:spTgt>
                                        </p:tgtEl>
                                      </p:cBhvr>
                                    </p:animEffect>
                                    <p:anim calcmode="lin" valueType="num">
                                      <p:cBhvr>
                                        <p:cTn id="8" dur="1822" tmFilter="0,0; 0.14,0.36; 0.43,0.73; 0.71,0.91; 1.0,1.0">
                                          <p:stCondLst>
                                            <p:cond delay="0"/>
                                          </p:stCondLst>
                                        </p:cTn>
                                        <p:tgtEl>
                                          <p:spTgt spid="1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xEl>
                                              <p:pRg st="0" end="0"/>
                                            </p:txEl>
                                          </p:spTgt>
                                        </p:tgtEl>
                                      </p:cBhvr>
                                      <p:to x="100000" y="60000"/>
                                    </p:animScale>
                                    <p:animScale>
                                      <p:cBhvr>
                                        <p:cTn id="14" dur="166" decel="50000">
                                          <p:stCondLst>
                                            <p:cond delay="676"/>
                                          </p:stCondLst>
                                        </p:cTn>
                                        <p:tgtEl>
                                          <p:spTgt spid="14">
                                            <p:txEl>
                                              <p:pRg st="0" end="0"/>
                                            </p:txEl>
                                          </p:spTgt>
                                        </p:tgtEl>
                                      </p:cBhvr>
                                      <p:to x="100000" y="100000"/>
                                    </p:animScale>
                                    <p:animScale>
                                      <p:cBhvr>
                                        <p:cTn id="15" dur="26">
                                          <p:stCondLst>
                                            <p:cond delay="1312"/>
                                          </p:stCondLst>
                                        </p:cTn>
                                        <p:tgtEl>
                                          <p:spTgt spid="14">
                                            <p:txEl>
                                              <p:pRg st="0" end="0"/>
                                            </p:txEl>
                                          </p:spTgt>
                                        </p:tgtEl>
                                      </p:cBhvr>
                                      <p:to x="100000" y="80000"/>
                                    </p:animScale>
                                    <p:animScale>
                                      <p:cBhvr>
                                        <p:cTn id="16" dur="166" decel="50000">
                                          <p:stCondLst>
                                            <p:cond delay="1338"/>
                                          </p:stCondLst>
                                        </p:cTn>
                                        <p:tgtEl>
                                          <p:spTgt spid="14">
                                            <p:txEl>
                                              <p:pRg st="0" end="0"/>
                                            </p:txEl>
                                          </p:spTgt>
                                        </p:tgtEl>
                                      </p:cBhvr>
                                      <p:to x="100000" y="100000"/>
                                    </p:animScale>
                                    <p:animScale>
                                      <p:cBhvr>
                                        <p:cTn id="17" dur="26">
                                          <p:stCondLst>
                                            <p:cond delay="1642"/>
                                          </p:stCondLst>
                                        </p:cTn>
                                        <p:tgtEl>
                                          <p:spTgt spid="14">
                                            <p:txEl>
                                              <p:pRg st="0" end="0"/>
                                            </p:txEl>
                                          </p:spTgt>
                                        </p:tgtEl>
                                      </p:cBhvr>
                                      <p:to x="100000" y="90000"/>
                                    </p:animScale>
                                    <p:animScale>
                                      <p:cBhvr>
                                        <p:cTn id="18" dur="166" decel="50000">
                                          <p:stCondLst>
                                            <p:cond delay="1668"/>
                                          </p:stCondLst>
                                        </p:cTn>
                                        <p:tgtEl>
                                          <p:spTgt spid="14">
                                            <p:txEl>
                                              <p:pRg st="0" end="0"/>
                                            </p:txEl>
                                          </p:spTgt>
                                        </p:tgtEl>
                                      </p:cBhvr>
                                      <p:to x="100000" y="100000"/>
                                    </p:animScale>
                                    <p:animScale>
                                      <p:cBhvr>
                                        <p:cTn id="19" dur="26">
                                          <p:stCondLst>
                                            <p:cond delay="1808"/>
                                          </p:stCondLst>
                                        </p:cTn>
                                        <p:tgtEl>
                                          <p:spTgt spid="14">
                                            <p:txEl>
                                              <p:pRg st="0" end="0"/>
                                            </p:txEl>
                                          </p:spTgt>
                                        </p:tgtEl>
                                      </p:cBhvr>
                                      <p:to x="100000" y="95000"/>
                                    </p:animScale>
                                    <p:animScale>
                                      <p:cBhvr>
                                        <p:cTn id="20" dur="166" decel="50000">
                                          <p:stCondLst>
                                            <p:cond delay="1834"/>
                                          </p:stCondLst>
                                        </p:cTn>
                                        <p:tgtEl>
                                          <p:spTgt spid="1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 calcmode="lin" valueType="num">
                                      <p:cBhvr additive="base">
                                        <p:cTn id="2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animEffect transition="in" filter="fade">
                                      <p:cBhvr>
                                        <p:cTn id="31" dur="1000"/>
                                        <p:tgtEl>
                                          <p:spTgt spid="14">
                                            <p:txEl>
                                              <p:pRg st="2" end="2"/>
                                            </p:txEl>
                                          </p:spTgt>
                                        </p:tgtEl>
                                      </p:cBhvr>
                                    </p:animEffect>
                                    <p:anim calcmode="lin" valueType="num">
                                      <p:cBhvr>
                                        <p:cTn id="3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4">
                                            <p:txEl>
                                              <p:pRg st="3" end="3"/>
                                            </p:txEl>
                                          </p:spTgt>
                                        </p:tgtEl>
                                        <p:attrNameLst>
                                          <p:attrName>style.visibility</p:attrName>
                                        </p:attrNameLst>
                                      </p:cBhvr>
                                      <p:to>
                                        <p:strVal val="visible"/>
                                      </p:to>
                                    </p:set>
                                    <p:animEffect transition="in" filter="circle(in)">
                                      <p:cBhvr>
                                        <p:cTn id="38" dur="2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itle and Content Layout with Chart"/>
          <p:cNvSpPr>
            <a:spLocks noGrp="1"/>
          </p:cNvSpPr>
          <p:nvPr>
            <p:ph type="title"/>
          </p:nvPr>
        </p:nvSpPr>
        <p:spPr>
          <a:xfrm>
            <a:off x="912812" y="0"/>
            <a:ext cx="10360501" cy="762000"/>
          </a:xfrm>
        </p:spPr>
        <p:txBody>
          <a:bodyPr>
            <a:normAutofit/>
          </a:bodyPr>
          <a:lstStyle/>
          <a:p>
            <a:pPr algn="ctr"/>
            <a:r>
              <a:rPr lang="en-US" sz="4800" b="1" u="sng" dirty="0" smtClean="0">
                <a:latin typeface="Algerian" panose="04020705040A02060702" pitchFamily="82" charset="0"/>
              </a:rPr>
              <a:t>My family</a:t>
            </a:r>
            <a:endParaRPr lang="en-US" sz="4800" b="1" u="sng" dirty="0">
              <a:latin typeface="Algerian" panose="04020705040A02060702" pitchFamily="8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1812" y="751114"/>
            <a:ext cx="1981200" cy="26416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6825" y="762000"/>
            <a:ext cx="1828800" cy="24384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9923" y="343381"/>
            <a:ext cx="2228850" cy="29718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050" y="343381"/>
            <a:ext cx="3173949" cy="3173949"/>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t="13333"/>
          <a:stretch/>
        </p:blipFill>
        <p:spPr>
          <a:xfrm>
            <a:off x="471449" y="3657600"/>
            <a:ext cx="2571750" cy="297180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82790" y="3791946"/>
            <a:ext cx="2114550" cy="2819400"/>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4005" y="3614057"/>
            <a:ext cx="4317979" cy="2997289"/>
          </a:xfrm>
          <a:prstGeom prst="rect">
            <a:avLst/>
          </a:prstGeom>
        </p:spPr>
      </p:pic>
    </p:spTree>
    <p:extLst>
      <p:ext uri="{BB962C8B-B14F-4D97-AF65-F5344CB8AC3E}">
        <p14:creationId xmlns:p14="http://schemas.microsoft.com/office/powerpoint/2010/main" val="27269547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50508" y="1295400"/>
            <a:ext cx="4977104" cy="5384666"/>
          </a:xfrm>
        </p:spPr>
        <p:txBody>
          <a:bodyPr>
            <a:normAutofit fontScale="85000" lnSpcReduction="20000"/>
          </a:bodyPr>
          <a:lstStyle/>
          <a:p>
            <a:r>
              <a:rPr lang="en-US" sz="3600" b="1" dirty="0" smtClean="0"/>
              <a:t>I was born in New York.</a:t>
            </a:r>
          </a:p>
          <a:p>
            <a:r>
              <a:rPr lang="en-US" sz="3600" b="1" dirty="0" smtClean="0"/>
              <a:t>I grew up in Florida</a:t>
            </a:r>
          </a:p>
          <a:p>
            <a:r>
              <a:rPr lang="en-US" sz="3600" b="1" dirty="0" smtClean="0"/>
              <a:t>I went to college at the University of Central Florida in Orlando, </a:t>
            </a:r>
            <a:r>
              <a:rPr lang="en-US" sz="3600" b="1" dirty="0"/>
              <a:t>and ACE for my Master’s </a:t>
            </a:r>
            <a:endParaRPr lang="en-US" sz="3600" b="1" dirty="0" smtClean="0"/>
          </a:p>
          <a:p>
            <a:r>
              <a:rPr lang="en-US" sz="3600" b="1" dirty="0" smtClean="0"/>
              <a:t>I have lived in Miami, San Diego, Chicago, New York, Tampa, and Japan.</a:t>
            </a:r>
          </a:p>
          <a:p>
            <a:r>
              <a:rPr lang="en-US" sz="3600" b="1" dirty="0" smtClean="0"/>
              <a:t>I have traveled all over the world.</a:t>
            </a:r>
            <a:endParaRPr lang="en-US" sz="3600" b="1" dirty="0"/>
          </a:p>
        </p:txBody>
      </p:sp>
      <p:sp>
        <p:nvSpPr>
          <p:cNvPr id="2" name="Title 1"/>
          <p:cNvSpPr>
            <a:spLocks noGrp="1"/>
          </p:cNvSpPr>
          <p:nvPr>
            <p:ph type="title"/>
          </p:nvPr>
        </p:nvSpPr>
        <p:spPr>
          <a:xfrm>
            <a:off x="914162" y="228600"/>
            <a:ext cx="10360501" cy="1066800"/>
          </a:xfrm>
        </p:spPr>
        <p:txBody>
          <a:bodyPr>
            <a:normAutofit/>
          </a:bodyPr>
          <a:lstStyle/>
          <a:p>
            <a:pPr algn="ctr"/>
            <a:r>
              <a:rPr lang="en-US" sz="4800" b="1" u="sng" dirty="0">
                <a:latin typeface="Algerian" panose="04020705040A02060702" pitchFamily="82" charset="0"/>
              </a:rPr>
              <a:t>My </a:t>
            </a:r>
            <a:r>
              <a:rPr lang="en-US" sz="4800" b="1" u="sng" dirty="0" smtClean="0">
                <a:latin typeface="Algerian" panose="04020705040A02060702" pitchFamily="82" charset="0"/>
              </a:rPr>
              <a:t>Life</a:t>
            </a:r>
            <a:endParaRPr lang="en-US" sz="4800" dirty="0"/>
          </a:p>
        </p:txBody>
      </p:sp>
      <p:pic>
        <p:nvPicPr>
          <p:cNvPr id="5" name="Picture 4"/>
          <p:cNvPicPr>
            <a:picLocks noChangeAspect="1"/>
          </p:cNvPicPr>
          <p:nvPr/>
        </p:nvPicPr>
        <p:blipFill>
          <a:blip r:embed="rId2"/>
          <a:stretch>
            <a:fillRect/>
          </a:stretch>
        </p:blipFill>
        <p:spPr>
          <a:xfrm>
            <a:off x="5027612" y="1346200"/>
            <a:ext cx="6988629" cy="3057525"/>
          </a:xfrm>
          <a:prstGeom prst="rect">
            <a:avLst/>
          </a:prstGeom>
        </p:spPr>
      </p:pic>
      <p:pic>
        <p:nvPicPr>
          <p:cNvPr id="6" name="Picture 5"/>
          <p:cNvPicPr>
            <a:picLocks noChangeAspect="1"/>
          </p:cNvPicPr>
          <p:nvPr/>
        </p:nvPicPr>
        <p:blipFill>
          <a:blip r:embed="rId3"/>
          <a:stretch>
            <a:fillRect/>
          </a:stretch>
        </p:blipFill>
        <p:spPr>
          <a:xfrm>
            <a:off x="10361612" y="4471252"/>
            <a:ext cx="1523137" cy="2290432"/>
          </a:xfrm>
          <a:prstGeom prst="rect">
            <a:avLst/>
          </a:prstGeom>
        </p:spPr>
      </p:pic>
      <p:pic>
        <p:nvPicPr>
          <p:cNvPr id="7" name="Picture 6"/>
          <p:cNvPicPr>
            <a:picLocks noChangeAspect="1"/>
          </p:cNvPicPr>
          <p:nvPr/>
        </p:nvPicPr>
        <p:blipFill>
          <a:blip r:embed="rId4"/>
          <a:stretch>
            <a:fillRect/>
          </a:stretch>
        </p:blipFill>
        <p:spPr>
          <a:xfrm>
            <a:off x="5256212" y="4670291"/>
            <a:ext cx="2009775" cy="2009775"/>
          </a:xfrm>
          <a:prstGeom prst="rect">
            <a:avLst/>
          </a:prstGeom>
        </p:spPr>
      </p:pic>
      <p:pic>
        <p:nvPicPr>
          <p:cNvPr id="1026" name="Picture 2" descr="Image result for american college edu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6049" y="4584566"/>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4720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 calcmode="lin" valueType="num">
                                      <p:cBhvr>
                                        <p:cTn id="35"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9500" y="304800"/>
            <a:ext cx="10360501" cy="914400"/>
          </a:xfrm>
        </p:spPr>
        <p:txBody>
          <a:bodyPr>
            <a:normAutofit/>
          </a:bodyPr>
          <a:lstStyle/>
          <a:p>
            <a:pPr algn="ctr"/>
            <a:r>
              <a:rPr lang="en-US" sz="4800" b="1" u="sng" dirty="0" smtClean="0">
                <a:latin typeface="Algerian" panose="04020705040A02060702" pitchFamily="82" charset="0"/>
              </a:rPr>
              <a:t>ABOUT ME</a:t>
            </a:r>
            <a:endParaRPr lang="en-US" sz="4800" b="1" u="sng" dirty="0">
              <a:latin typeface="Algerian" panose="04020705040A02060702" pitchFamily="8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812" y="2819400"/>
            <a:ext cx="3581400" cy="25140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5212" y="2042160"/>
            <a:ext cx="3266462" cy="4059552"/>
          </a:xfrm>
          <a:prstGeom prst="rect">
            <a:avLst/>
          </a:prstGeom>
        </p:spPr>
      </p:pic>
      <p:pic>
        <p:nvPicPr>
          <p:cNvPr id="4" name="Picture 3"/>
          <p:cNvPicPr>
            <a:picLocks noChangeAspect="1"/>
          </p:cNvPicPr>
          <p:nvPr/>
        </p:nvPicPr>
        <p:blipFill rotWithShape="1">
          <a:blip r:embed="rId4"/>
          <a:srcRect l="-1" t="1901" r="-1" b="18193"/>
          <a:stretch/>
        </p:blipFill>
        <p:spPr>
          <a:xfrm>
            <a:off x="385738" y="2042160"/>
            <a:ext cx="3605349" cy="4206240"/>
          </a:xfrm>
          <a:prstGeom prst="rect">
            <a:avLst/>
          </a:prstGeom>
        </p:spPr>
      </p:pic>
    </p:spTree>
    <p:extLst>
      <p:ext uri="{BB962C8B-B14F-4D97-AF65-F5344CB8AC3E}">
        <p14:creationId xmlns:p14="http://schemas.microsoft.com/office/powerpoint/2010/main" val="38144793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9500" y="304800"/>
            <a:ext cx="10360501" cy="914400"/>
          </a:xfrm>
        </p:spPr>
        <p:txBody>
          <a:bodyPr>
            <a:normAutofit/>
          </a:bodyPr>
          <a:lstStyle/>
          <a:p>
            <a:pPr algn="ctr"/>
            <a:r>
              <a:rPr lang="en-US" sz="4800" b="1" u="sng" dirty="0" smtClean="0">
                <a:latin typeface="Algerian" panose="04020705040A02060702" pitchFamily="82" charset="0"/>
              </a:rPr>
              <a:t>ABOUT ME</a:t>
            </a:r>
            <a:endParaRPr lang="en-US" sz="4800" b="1" u="sng" dirty="0">
              <a:latin typeface="Algerian" panose="04020705040A02060702"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12" y="1600200"/>
            <a:ext cx="3224623" cy="4572000"/>
          </a:xfrm>
          <a:prstGeom prst="rect">
            <a:avLst/>
          </a:prstGeom>
        </p:spPr>
      </p:pic>
      <p:pic>
        <p:nvPicPr>
          <p:cNvPr id="5" name="Picture 4"/>
          <p:cNvPicPr>
            <a:picLocks noChangeAspect="1"/>
          </p:cNvPicPr>
          <p:nvPr/>
        </p:nvPicPr>
        <p:blipFill>
          <a:blip r:embed="rId3"/>
          <a:stretch>
            <a:fillRect/>
          </a:stretch>
        </p:blipFill>
        <p:spPr>
          <a:xfrm>
            <a:off x="4494212" y="1812600"/>
            <a:ext cx="2883694" cy="4359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0812" y="1219200"/>
            <a:ext cx="4114800" cy="5168838"/>
          </a:xfrm>
          <a:prstGeom prst="rect">
            <a:avLst/>
          </a:prstGeom>
        </p:spPr>
      </p:pic>
    </p:spTree>
    <p:extLst>
      <p:ext uri="{BB962C8B-B14F-4D97-AF65-F5344CB8AC3E}">
        <p14:creationId xmlns:p14="http://schemas.microsoft.com/office/powerpoint/2010/main" val="10476160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9500" y="304800"/>
            <a:ext cx="10360501" cy="914400"/>
          </a:xfrm>
        </p:spPr>
        <p:txBody>
          <a:bodyPr>
            <a:normAutofit/>
          </a:bodyPr>
          <a:lstStyle/>
          <a:p>
            <a:pPr algn="ctr"/>
            <a:r>
              <a:rPr lang="en-US" sz="4800" b="1" u="sng" dirty="0" smtClean="0">
                <a:latin typeface="Algerian" panose="04020705040A02060702" pitchFamily="82" charset="0"/>
              </a:rPr>
              <a:t>ABOUT ME</a:t>
            </a:r>
            <a:endParaRPr lang="en-US" sz="4800" b="1" u="sng" dirty="0">
              <a:latin typeface="Algerian" panose="04020705040A02060702" pitchFamily="82" charset="0"/>
            </a:endParaRPr>
          </a:p>
        </p:txBody>
      </p:sp>
      <p:pic>
        <p:nvPicPr>
          <p:cNvPr id="2" name="Picture 1"/>
          <p:cNvPicPr>
            <a:picLocks noChangeAspect="1"/>
          </p:cNvPicPr>
          <p:nvPr/>
        </p:nvPicPr>
        <p:blipFill>
          <a:blip r:embed="rId2"/>
          <a:stretch>
            <a:fillRect/>
          </a:stretch>
        </p:blipFill>
        <p:spPr>
          <a:xfrm>
            <a:off x="379412" y="1371600"/>
            <a:ext cx="3206381" cy="5000625"/>
          </a:xfrm>
          <a:prstGeom prst="rect">
            <a:avLst/>
          </a:prstGeom>
        </p:spPr>
      </p:pic>
      <p:pic>
        <p:nvPicPr>
          <p:cNvPr id="3" name="Picture 2"/>
          <p:cNvPicPr>
            <a:picLocks noChangeAspect="1"/>
          </p:cNvPicPr>
          <p:nvPr/>
        </p:nvPicPr>
        <p:blipFill>
          <a:blip r:embed="rId3"/>
          <a:stretch>
            <a:fillRect/>
          </a:stretch>
        </p:blipFill>
        <p:spPr>
          <a:xfrm>
            <a:off x="7313612" y="1360714"/>
            <a:ext cx="4523320" cy="4658750"/>
          </a:xfrm>
          <a:prstGeom prst="rect">
            <a:avLst/>
          </a:prstGeom>
        </p:spPr>
      </p:pic>
    </p:spTree>
    <p:extLst>
      <p:ext uri="{BB962C8B-B14F-4D97-AF65-F5344CB8AC3E}">
        <p14:creationId xmlns:p14="http://schemas.microsoft.com/office/powerpoint/2010/main" val="27641577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080655"/>
            <a:ext cx="11961812" cy="5777345"/>
          </a:xfrm>
        </p:spPr>
        <p:txBody>
          <a:bodyPr>
            <a:noAutofit/>
          </a:bodyPr>
          <a:lstStyle/>
          <a:p>
            <a:pPr>
              <a:lnSpc>
                <a:spcPct val="100000"/>
              </a:lnSpc>
            </a:pPr>
            <a:r>
              <a:rPr lang="en-US" sz="4000" b="1" dirty="0" smtClean="0"/>
              <a:t>I really like being a teacher.</a:t>
            </a:r>
          </a:p>
          <a:p>
            <a:pPr>
              <a:lnSpc>
                <a:spcPct val="100000"/>
              </a:lnSpc>
            </a:pPr>
            <a:r>
              <a:rPr lang="en-US" sz="4000" b="1" dirty="0" smtClean="0"/>
              <a:t>I use humor, a lot. </a:t>
            </a:r>
          </a:p>
          <a:p>
            <a:pPr>
              <a:lnSpc>
                <a:spcPct val="100000"/>
              </a:lnSpc>
            </a:pPr>
            <a:r>
              <a:rPr lang="en-US" sz="4000" b="1" dirty="0" smtClean="0"/>
              <a:t>I also sing and dance in class everyday.</a:t>
            </a:r>
          </a:p>
          <a:p>
            <a:pPr>
              <a:lnSpc>
                <a:spcPct val="100000"/>
              </a:lnSpc>
            </a:pPr>
            <a:r>
              <a:rPr lang="en-US" sz="4000" b="1" dirty="0" smtClean="0"/>
              <a:t>I try to teach in a way that hits all the different learning styles.</a:t>
            </a:r>
          </a:p>
          <a:p>
            <a:pPr>
              <a:lnSpc>
                <a:spcPct val="100000"/>
              </a:lnSpc>
            </a:pPr>
            <a:r>
              <a:rPr lang="en-US" sz="4000" b="1" dirty="0" smtClean="0"/>
              <a:t>I don’t yell and scream, and I </a:t>
            </a:r>
            <a:r>
              <a:rPr lang="en-US" sz="4400" b="1" dirty="0" smtClean="0"/>
              <a:t>won’t embarrass you in class.</a:t>
            </a:r>
          </a:p>
        </p:txBody>
      </p:sp>
      <p:sp>
        <p:nvSpPr>
          <p:cNvPr id="4" name="Title 3"/>
          <p:cNvSpPr>
            <a:spLocks noGrp="1"/>
          </p:cNvSpPr>
          <p:nvPr>
            <p:ph type="title"/>
          </p:nvPr>
        </p:nvSpPr>
        <p:spPr>
          <a:xfrm>
            <a:off x="912812" y="152400"/>
            <a:ext cx="10360501" cy="762000"/>
          </a:xfrm>
        </p:spPr>
        <p:txBody>
          <a:bodyPr>
            <a:normAutofit/>
          </a:bodyPr>
          <a:lstStyle/>
          <a:p>
            <a:pPr algn="ctr"/>
            <a:r>
              <a:rPr lang="en-US" sz="4800" b="1" u="sng" dirty="0">
                <a:latin typeface="Algerian" panose="04020705040A02060702" pitchFamily="82" charset="0"/>
              </a:rPr>
              <a:t>My </a:t>
            </a:r>
            <a:r>
              <a:rPr lang="en-US" sz="4800" b="1" u="sng" dirty="0" smtClean="0">
                <a:latin typeface="Algerian" panose="04020705040A02060702" pitchFamily="82" charset="0"/>
              </a:rPr>
              <a:t>Teaching style</a:t>
            </a:r>
            <a:endParaRPr lang="en-US" sz="4800" dirty="0"/>
          </a:p>
        </p:txBody>
      </p:sp>
    </p:spTree>
    <p:extLst>
      <p:ext uri="{BB962C8B-B14F-4D97-AF65-F5344CB8AC3E}">
        <p14:creationId xmlns:p14="http://schemas.microsoft.com/office/powerpoint/2010/main" val="4534294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2350" y="1066800"/>
            <a:ext cx="11734800" cy="5410200"/>
          </a:xfrm>
        </p:spPr>
        <p:txBody>
          <a:bodyPr>
            <a:noAutofit/>
          </a:bodyPr>
          <a:lstStyle/>
          <a:p>
            <a:r>
              <a:rPr lang="en-US" sz="4400" b="1" dirty="0"/>
              <a:t>This is OUR CLASSROOM, but I’m in charge.</a:t>
            </a:r>
          </a:p>
          <a:p>
            <a:r>
              <a:rPr lang="en-US" sz="4400" b="1" dirty="0"/>
              <a:t>I want you to WANT to be </a:t>
            </a:r>
            <a:r>
              <a:rPr lang="en-US" sz="4400" b="1" dirty="0" smtClean="0"/>
              <a:t>here, </a:t>
            </a:r>
            <a:r>
              <a:rPr lang="en-US" sz="4400" b="1" dirty="0"/>
              <a:t>and to feel comfortable.</a:t>
            </a:r>
          </a:p>
          <a:p>
            <a:r>
              <a:rPr lang="en-US" sz="4400" b="1" dirty="0"/>
              <a:t>I HATE bullies.</a:t>
            </a:r>
          </a:p>
          <a:p>
            <a:r>
              <a:rPr lang="en-US" sz="4400" b="1" dirty="0"/>
              <a:t>I will see the best in you, even if you don’t see it.</a:t>
            </a:r>
          </a:p>
        </p:txBody>
      </p:sp>
      <p:sp>
        <p:nvSpPr>
          <p:cNvPr id="4" name="Title 3"/>
          <p:cNvSpPr>
            <a:spLocks noGrp="1"/>
          </p:cNvSpPr>
          <p:nvPr>
            <p:ph type="title"/>
          </p:nvPr>
        </p:nvSpPr>
        <p:spPr>
          <a:xfrm>
            <a:off x="919500" y="152400"/>
            <a:ext cx="10360501" cy="796636"/>
          </a:xfrm>
        </p:spPr>
        <p:txBody>
          <a:bodyPr>
            <a:normAutofit/>
          </a:bodyPr>
          <a:lstStyle/>
          <a:p>
            <a:pPr algn="ctr"/>
            <a:r>
              <a:rPr lang="en-US" sz="4800" b="1" u="sng" dirty="0">
                <a:latin typeface="Algerian" panose="04020705040A02060702" pitchFamily="82" charset="0"/>
              </a:rPr>
              <a:t>My </a:t>
            </a:r>
            <a:r>
              <a:rPr lang="en-US" sz="4800" b="1" u="sng" dirty="0" smtClean="0">
                <a:latin typeface="Algerian" panose="04020705040A02060702" pitchFamily="82" charset="0"/>
              </a:rPr>
              <a:t>Teaching style</a:t>
            </a:r>
            <a:endParaRPr lang="en-US" sz="4800" dirty="0"/>
          </a:p>
        </p:txBody>
      </p:sp>
    </p:spTree>
    <p:extLst>
      <p:ext uri="{BB962C8B-B14F-4D97-AF65-F5344CB8AC3E}">
        <p14:creationId xmlns:p14="http://schemas.microsoft.com/office/powerpoint/2010/main" val="37436615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imson landscape desig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Crimson landscape design template" id="{73D20169-401E-4972-B02F-4B0444B70099}" vid="{315B30EE-3D96-471E-B16F-FC3628778332}"/>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E82CB02-9625-4F39-9A5B-61405831A8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Crimson landscape design slides</Template>
  <TotalTime>0</TotalTime>
  <Words>362</Words>
  <Application>Microsoft Office PowerPoint</Application>
  <PresentationFormat>Custom</PresentationFormat>
  <Paragraphs>48</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Algerian</vt:lpstr>
      <vt:lpstr>Architects Daughter</vt:lpstr>
      <vt:lpstr>Arial</vt:lpstr>
      <vt:lpstr>Cambria</vt:lpstr>
      <vt:lpstr>Century Gothic</vt:lpstr>
      <vt:lpstr>Crimson landscape design template</vt:lpstr>
      <vt:lpstr>Welcome to   Mr. Halkuff’s   Classroom</vt:lpstr>
      <vt:lpstr>ABOUT ME</vt:lpstr>
      <vt:lpstr>My family</vt:lpstr>
      <vt:lpstr>My Life</vt:lpstr>
      <vt:lpstr>ABOUT ME</vt:lpstr>
      <vt:lpstr>ABOUT ME</vt:lpstr>
      <vt:lpstr>ABOUT ME</vt:lpstr>
      <vt:lpstr>My Teaching style</vt:lpstr>
      <vt:lpstr>My Teaching style</vt:lpstr>
      <vt:lpstr>My Teaching Philosophy</vt:lpstr>
      <vt:lpstr>My Teaching Philosophy</vt:lpstr>
      <vt:lpstr>Young Mr. Halkuff</vt:lpstr>
      <vt:lpstr>My Teaching Philosophy</vt:lpstr>
      <vt:lpstr>Growth Mindset</vt:lpstr>
      <vt:lpstr>Your Job</vt:lpstr>
      <vt:lpstr>PowerPoint Presentation</vt:lpstr>
      <vt:lpstr>Your homework</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2015-08-22T18:45:40Z</dcterms:created>
  <dcterms:modified xsi:type="dcterms:W3CDTF">2017-01-24T19:43:46Z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TC034605129991</vt:lpwstr>
  </property>
</Properties>
</file>