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60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60"/>
  </p:normalViewPr>
  <p:slideViewPr>
    <p:cSldViewPr>
      <p:cViewPr varScale="1">
        <p:scale>
          <a:sx n="65" d="100"/>
          <a:sy n="65" d="100"/>
        </p:scale>
        <p:origin x="97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0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2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7891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42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2519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18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0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82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6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9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81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46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38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8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9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7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-318"/>
            <a:ext cx="1952272" cy="6853571"/>
            <a:chOff x="6627813" y="195220"/>
            <a:chExt cx="1952625" cy="5678531"/>
          </a:xfrm>
          <a:solidFill>
            <a:schemeClr val="accent1"/>
          </a:solidFill>
        </p:grpSpPr>
        <p:sp>
          <p:nvSpPr>
            <p:cNvPr id="50" name="Freeform 27"/>
            <p:cNvSpPr/>
            <p:nvPr/>
          </p:nvSpPr>
          <p:spPr bwMode="auto">
            <a:xfrm>
              <a:off x="6627813" y="19522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F58D5-FB86-4B14-A30D-111166B44680}" type="datetimeFigureOut">
              <a:rPr lang="en-US" smtClean="0"/>
              <a:pPr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D333E81-F55B-48BC-818A-D6DE332B5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501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562600"/>
            <a:ext cx="7704667" cy="967381"/>
          </a:xfrm>
          <a:solidFill>
            <a:schemeClr val="bg2"/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The Medieval Church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00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Magna </a:t>
            </a:r>
            <a:r>
              <a:rPr lang="en-US" dirty="0" err="1" smtClean="0"/>
              <a:t>Carta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King John was hated by the King of France, the Pope, and his own English nobles. (The Pope excommunicated him… :/ )</a:t>
            </a:r>
          </a:p>
          <a:p>
            <a:endParaRPr lang="en-US" dirty="0"/>
          </a:p>
          <a:p>
            <a:r>
              <a:rPr lang="en-US" dirty="0" smtClean="0"/>
              <a:t>After abusing his power, his own nobles forced him to sign the Magna </a:t>
            </a:r>
            <a:r>
              <a:rPr lang="en-US" dirty="0" err="1" smtClean="0"/>
              <a:t>Carta</a:t>
            </a:r>
            <a:r>
              <a:rPr lang="en-US" dirty="0" smtClean="0"/>
              <a:t>, a document of rights.</a:t>
            </a:r>
          </a:p>
          <a:p>
            <a:pPr lvl="1"/>
            <a:r>
              <a:rPr lang="en-US" dirty="0" smtClean="0"/>
              <a:t>Acknowledged that nobles had rights (eventually all citizens would be included</a:t>
            </a:r>
          </a:p>
          <a:p>
            <a:pPr lvl="1"/>
            <a:r>
              <a:rPr lang="en-US" dirty="0" smtClean="0"/>
              <a:t>Declared that the Monarch must obey the law</a:t>
            </a:r>
          </a:p>
          <a:p>
            <a:endParaRPr lang="en-US" dirty="0"/>
          </a:p>
          <a:p>
            <a:r>
              <a:rPr lang="en-US" dirty="0" smtClean="0"/>
              <a:t>Parliament: Representative government in England</a:t>
            </a:r>
          </a:p>
          <a:p>
            <a:pPr lvl="1"/>
            <a:r>
              <a:rPr lang="en-US" dirty="0" smtClean="0"/>
              <a:t>Set taxes (“Power of the Purse”), discussed politics, passed laws.</a:t>
            </a:r>
          </a:p>
        </p:txBody>
      </p:sp>
    </p:spTree>
    <p:extLst>
      <p:ext uri="{BB962C8B-B14F-4D97-AF65-F5344CB8AC3E}">
        <p14:creationId xmlns:p14="http://schemas.microsoft.com/office/powerpoint/2010/main" val="2731507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Monarchs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Charlemagne, a lot of small French villages were ruled by powerful nobles.</a:t>
            </a:r>
          </a:p>
          <a:p>
            <a:endParaRPr lang="en-US" dirty="0"/>
          </a:p>
          <a:p>
            <a:r>
              <a:rPr lang="en-US" dirty="0" smtClean="0"/>
              <a:t>During King Philip IV’s rule, the French Estates General (parliament) is created.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First Estate: Clergy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Second Estate: Nobles</a:t>
            </a:r>
          </a:p>
          <a:p>
            <a:pPr marL="708660" lvl="1" indent="-342900">
              <a:buFont typeface="+mj-lt"/>
              <a:buAutoNum type="arabicPeriod"/>
            </a:pPr>
            <a:r>
              <a:rPr lang="en-US" dirty="0" smtClean="0"/>
              <a:t>Third Estate: Townspeople</a:t>
            </a:r>
          </a:p>
          <a:p>
            <a:pPr lvl="2"/>
            <a:r>
              <a:rPr lang="en-US" dirty="0" smtClean="0"/>
              <a:t>The Estates General never gained the Power of the Purse or could hold French kings accountable like England’s Parliament.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61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Ruled by Germans, created by Otto I, King of Germany</a:t>
            </a:r>
          </a:p>
          <a:p>
            <a:endParaRPr lang="en-US" dirty="0" smtClean="0"/>
          </a:p>
          <a:p>
            <a:r>
              <a:rPr lang="en-US" dirty="0" smtClean="0"/>
              <a:t>Popes &amp; Emperors fought over power:  </a:t>
            </a:r>
          </a:p>
          <a:p>
            <a:pPr>
              <a:buNone/>
            </a:pPr>
            <a:r>
              <a:rPr lang="en-US" dirty="0" smtClean="0"/>
              <a:t>   King Henry IV v. Pope Gregory VII</a:t>
            </a:r>
          </a:p>
          <a:p>
            <a:pPr lvl="1"/>
            <a:r>
              <a:rPr lang="en-US" dirty="0" smtClean="0"/>
              <a:t>Pope Gregory VII excommunicated King Henry, he confessed, the Pope forgave him.</a:t>
            </a:r>
          </a:p>
          <a:p>
            <a:pPr lvl="1"/>
            <a:r>
              <a:rPr lang="en-US" dirty="0" smtClean="0"/>
              <a:t>Compromise = </a:t>
            </a:r>
            <a:r>
              <a:rPr lang="en-US" dirty="0" err="1" smtClean="0"/>
              <a:t>Condordat</a:t>
            </a:r>
            <a:r>
              <a:rPr lang="en-US" dirty="0" smtClean="0"/>
              <a:t> of Worms: Only the Church had power to appoint bishops.</a:t>
            </a:r>
          </a:p>
          <a:p>
            <a:endParaRPr lang="en-US" dirty="0"/>
          </a:p>
          <a:p>
            <a:r>
              <a:rPr lang="en-US" dirty="0" smtClean="0"/>
              <a:t>King Frederick II went to Italy to convince popes to join the Holy Roman Empire.  He was unsuccessful &amp; the Holy Roman Empire dissolved into many independent states.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7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212434"/>
            <a:ext cx="6589199" cy="93056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Medieval Christianity</a:t>
            </a:r>
            <a:endParaRPr lang="en-US" sz="48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799" y="1219200"/>
            <a:ext cx="4572001" cy="548468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Christianity became the primary religion in Western Europe</a:t>
            </a:r>
            <a:r>
              <a:rPr lang="en-US" sz="2800" b="1" dirty="0" smtClean="0"/>
              <a:t>.</a:t>
            </a:r>
            <a:endParaRPr lang="en-US" sz="2800" b="1" dirty="0"/>
          </a:p>
          <a:p>
            <a:r>
              <a:rPr lang="en-US" sz="2800" b="1" dirty="0" smtClean="0"/>
              <a:t>Local priests administered the sacraments, sacred rites of the Christian Church.</a:t>
            </a:r>
          </a:p>
          <a:p>
            <a:pPr lvl="1"/>
            <a:r>
              <a:rPr lang="en-US" sz="2400" b="1" dirty="0" smtClean="0"/>
              <a:t>Christians believed that participating in the sacraments would lead them to eternal life.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1026" name="Picture 2" descr="http://www.kogcc.net/web_images/sacram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52600"/>
            <a:ext cx="3581400" cy="347396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57800" y="522656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Christian Sacraments: Baptism, Confirmation, Eucharist (communion), Absolution (confession), Marriage, Holy Orders, Anointing of the Sick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04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193212"/>
            <a:ext cx="7417291" cy="75027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Monasteries and Convents</a:t>
            </a:r>
            <a:endParaRPr lang="en-US" sz="4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943488"/>
            <a:ext cx="7417292" cy="3523225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smtClean="0"/>
              <a:t>Monks and Nuns decided to remove themselves from worldly life to devote their lives entirely to spiritual goals.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sz="2400" b="1" dirty="0" smtClean="0"/>
              <a:t>Provided basic health and educational services in the villages.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sz="2400" b="1" dirty="0" smtClean="0"/>
              <a:t>Women in the convents were not limited like they were in society. (One composed music &amp; wrote books in the convent)</a:t>
            </a:r>
          </a:p>
          <a:p>
            <a:endParaRPr lang="en-US" dirty="0" smtClean="0"/>
          </a:p>
        </p:txBody>
      </p:sp>
      <p:pic>
        <p:nvPicPr>
          <p:cNvPr id="2050" name="Picture 2" descr="benedictine monast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2" y="4466713"/>
            <a:ext cx="7296150" cy="1924051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09524" y="6390764"/>
            <a:ext cx="7648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/>
                </a:solidFill>
              </a:rPr>
              <a:t>Monastery in Belmont, NC: Belmont Abbey Benedictine Monastery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82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10599" cy="762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Religious Authority </a:t>
            </a:r>
            <a:r>
              <a:rPr lang="en-US" b="1" dirty="0" smtClean="0"/>
              <a:t>v</a:t>
            </a:r>
            <a:r>
              <a:rPr lang="en-US" b="1" dirty="0" smtClean="0"/>
              <a:t>. Political Power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4867" y="914400"/>
            <a:ext cx="7543800" cy="56388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The Church held absolute power in religious matters because they were in control of who received the sacraments, an important step in receiving eternal life</a:t>
            </a:r>
            <a:r>
              <a:rPr lang="en-US" sz="2400" b="1" dirty="0" smtClean="0"/>
              <a:t>.</a:t>
            </a:r>
            <a:endParaRPr lang="en-US" sz="600" b="1" dirty="0"/>
          </a:p>
          <a:p>
            <a:r>
              <a:rPr lang="en-US" sz="2400" b="1" dirty="0" smtClean="0"/>
              <a:t>Canon Law – Church law based on religious teachings.</a:t>
            </a:r>
          </a:p>
          <a:p>
            <a:pPr lvl="1"/>
            <a:r>
              <a:rPr lang="en-US" sz="2000" b="1" dirty="0" smtClean="0"/>
              <a:t>Those who disobeyed Canon law could be </a:t>
            </a:r>
            <a:r>
              <a:rPr lang="en-US" sz="2000" b="1" u="sng" dirty="0" smtClean="0"/>
              <a:t>excommunicated</a:t>
            </a:r>
            <a:r>
              <a:rPr lang="en-US" sz="2000" b="1" dirty="0" smtClean="0"/>
              <a:t> – could not receive sacraments or a Christian burial after death.  An entire city could be excommunicated if their Noble faced the </a:t>
            </a:r>
            <a:r>
              <a:rPr lang="en-US" sz="2000" b="1" u="sng" dirty="0" smtClean="0"/>
              <a:t>interdict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500" b="1" dirty="0"/>
          </a:p>
          <a:p>
            <a:r>
              <a:rPr lang="en-US" sz="2400" b="1" dirty="0" smtClean="0"/>
              <a:t>The Church was heavily influenced by Nobles, and Pope Gregory VII declared that religious leaders could not receive power from anyone outside of the Church.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092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7391399" cy="823690"/>
          </a:xfrm>
        </p:spPr>
        <p:txBody>
          <a:bodyPr/>
          <a:lstStyle/>
          <a:p>
            <a:r>
              <a:rPr lang="en-US" b="1" dirty="0" smtClean="0"/>
              <a:t>Culture: Commercial Revolution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990600"/>
            <a:ext cx="7543800" cy="541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Trade increased, causing the demand for silver &amp; gold coins to rise</a:t>
            </a:r>
          </a:p>
          <a:p>
            <a:pPr lvl="1"/>
            <a:r>
              <a:rPr lang="en-US" sz="2000" b="1" dirty="0" smtClean="0"/>
              <a:t>A money economy emerged… (An economic system using money rather than bartering</a:t>
            </a:r>
            <a:r>
              <a:rPr lang="en-US" sz="2000" b="1" dirty="0" smtClean="0"/>
              <a:t>)</a:t>
            </a:r>
          </a:p>
          <a:p>
            <a:pPr marL="457200" lvl="1" indent="0">
              <a:buNone/>
            </a:pPr>
            <a:endParaRPr lang="en-US" sz="1100" b="1" dirty="0"/>
          </a:p>
          <a:p>
            <a:r>
              <a:rPr lang="en-US" sz="2400" b="1" dirty="0" smtClean="0"/>
              <a:t>Commercial Capitalism – People invest in order to make </a:t>
            </a:r>
            <a:r>
              <a:rPr lang="en-US" sz="2400" b="1" dirty="0" smtClean="0"/>
              <a:t>profits</a:t>
            </a:r>
          </a:p>
          <a:p>
            <a:endParaRPr lang="en-US" sz="900" b="1" dirty="0"/>
          </a:p>
          <a:p>
            <a:r>
              <a:rPr lang="en-US" sz="2400" b="1" dirty="0" smtClean="0"/>
              <a:t>Guilds were associations to protect artisans’ business.  No one except guild members could work in any trade.</a:t>
            </a:r>
          </a:p>
          <a:p>
            <a:pPr lvl="1"/>
            <a:r>
              <a:rPr lang="en-US" sz="2000" b="1" dirty="0" smtClean="0"/>
              <a:t>Apprentice – trainee (age 7-8)</a:t>
            </a:r>
          </a:p>
          <a:p>
            <a:pPr lvl="1"/>
            <a:r>
              <a:rPr lang="en-US" sz="2000" b="1" dirty="0" smtClean="0"/>
              <a:t>Journeyman – salaried worker, until he can afford to open his own shop.</a:t>
            </a:r>
          </a:p>
        </p:txBody>
      </p:sp>
    </p:spTree>
    <p:extLst>
      <p:ext uri="{BB962C8B-B14F-4D97-AF65-F5344CB8AC3E}">
        <p14:creationId xmlns:p14="http://schemas.microsoft.com/office/powerpoint/2010/main" val="54113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2415" y="304800"/>
            <a:ext cx="6589199" cy="762000"/>
          </a:xfrm>
        </p:spPr>
        <p:txBody>
          <a:bodyPr/>
          <a:lstStyle/>
          <a:p>
            <a:r>
              <a:rPr lang="en-US" dirty="0" smtClean="0"/>
              <a:t>Architecture in the Church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1295400"/>
            <a:ext cx="7467600" cy="1371600"/>
          </a:xfrm>
        </p:spPr>
        <p:txBody>
          <a:bodyPr/>
          <a:lstStyle/>
          <a:p>
            <a:r>
              <a:rPr lang="en-US" sz="2800" b="1" dirty="0" smtClean="0"/>
              <a:t>Cathedrals were built in the Gothic Style – vaulted ceilings &amp; rectangular shapes.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http://upload.wikimedia.org/wikipedia/commons/thumb/e/e1/Reims_Kathedrale.jpg/250px-Reims_Kathedr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69" y="2514600"/>
            <a:ext cx="2688739" cy="3581400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upload.wikimedia.org/wikipedia/commons/a/ad/Cath%C3%A9drale_de_Reims_int%C3%A9rie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2514601"/>
            <a:ext cx="2743200" cy="365759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425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Holy Roman Empire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8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53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in the Late Middle Ages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0999" y="1719071"/>
            <a:ext cx="4191001" cy="4407408"/>
          </a:xfrm>
        </p:spPr>
        <p:txBody>
          <a:bodyPr/>
          <a:lstStyle/>
          <a:p>
            <a:r>
              <a:rPr lang="en-US" dirty="0" smtClean="0"/>
              <a:t>During the Early Middle Ages, nobles &amp; monarchs had equally as much power as the popes.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Monarchs organized government systems, started taxing people, and set up armies.  The townspeople liked this b/c it would keep everyone peaceful &amp; allow trade to flourish</a:t>
            </a:r>
          </a:p>
          <a:p>
            <a:endParaRPr lang="en-US" dirty="0"/>
          </a:p>
        </p:txBody>
      </p:sp>
      <p:sp>
        <p:nvSpPr>
          <p:cNvPr id="8" name="AutoShape 2" descr="William the Conqueror"/>
          <p:cNvSpPr>
            <a:spLocks noChangeAspect="1" noChangeArrowheads="1"/>
          </p:cNvSpPr>
          <p:nvPr/>
        </p:nvSpPr>
        <p:spPr bwMode="auto">
          <a:xfrm>
            <a:off x="155575" y="-661988"/>
            <a:ext cx="11049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William the Conqueror"/>
          <p:cNvSpPr>
            <a:spLocks noChangeAspect="1" noChangeArrowheads="1"/>
          </p:cNvSpPr>
          <p:nvPr/>
        </p:nvSpPr>
        <p:spPr bwMode="auto">
          <a:xfrm>
            <a:off x="307975" y="-509588"/>
            <a:ext cx="1104900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940720"/>
            <a:ext cx="3343392" cy="4231480"/>
          </a:xfrm>
          <a:prstGeom prst="rect">
            <a:avLst/>
          </a:prstGeom>
          <a:ln w="57150">
            <a:solidFill>
              <a:schemeClr val="accent1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25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Kings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Various groups settled England – Vikings, Angles, Saxons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William </a:t>
            </a:r>
            <a:r>
              <a:rPr lang="en-US" dirty="0"/>
              <a:t>of Normandy, with the support of the Pope, led troops at the Battle of Hastings.</a:t>
            </a:r>
          </a:p>
          <a:p>
            <a:pPr lvl="2"/>
            <a:r>
              <a:rPr lang="en-US" dirty="0"/>
              <a:t>He is crowned the King of England on Dec. 25, 1066.</a:t>
            </a:r>
          </a:p>
          <a:p>
            <a:pPr lvl="2"/>
            <a:r>
              <a:rPr lang="en-US" dirty="0"/>
              <a:t>He granted fiefs to the Church &amp; took a complete census of the </a:t>
            </a:r>
            <a:r>
              <a:rPr lang="en-US" dirty="0" smtClean="0"/>
              <a:t>country.  Every </a:t>
            </a:r>
            <a:r>
              <a:rPr lang="en-US" dirty="0"/>
              <a:t>castle, field, and pigpen was recorded in his </a:t>
            </a:r>
            <a:r>
              <a:rPr lang="en-US" i="1" dirty="0" err="1"/>
              <a:t>Domesday</a:t>
            </a:r>
            <a:r>
              <a:rPr lang="en-US" dirty="0"/>
              <a:t> </a:t>
            </a:r>
            <a:r>
              <a:rPr lang="en-US" i="1" dirty="0"/>
              <a:t>Book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lvl="1"/>
            <a:r>
              <a:rPr lang="en-US" dirty="0" smtClean="0"/>
              <a:t>Henry II ruled from 1154 – 1189.  </a:t>
            </a:r>
          </a:p>
          <a:p>
            <a:pPr lvl="2"/>
            <a:r>
              <a:rPr lang="en-US" dirty="0" smtClean="0"/>
              <a:t>He expanded the power of the royal courts by turning ordinary customs into law = “Common Law”</a:t>
            </a:r>
          </a:p>
          <a:p>
            <a:pPr lvl="2"/>
            <a:r>
              <a:rPr lang="en-US" dirty="0" smtClean="0"/>
              <a:t>He sent judges to enforce the law in all of England.  </a:t>
            </a:r>
          </a:p>
          <a:p>
            <a:pPr lvl="2"/>
            <a:r>
              <a:rPr lang="en-US" dirty="0" smtClean="0"/>
              <a:t>Clashes with heads of the Church over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77936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475</TotalTime>
  <Words>765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Wisp</vt:lpstr>
      <vt:lpstr>The Medieval Church</vt:lpstr>
      <vt:lpstr>Medieval Christianity</vt:lpstr>
      <vt:lpstr>Monasteries and Convents</vt:lpstr>
      <vt:lpstr>Religious Authority v. Political Power</vt:lpstr>
      <vt:lpstr>Culture: Commercial Revolution</vt:lpstr>
      <vt:lpstr>Architecture in the Church</vt:lpstr>
      <vt:lpstr>Holy Roman Empire</vt:lpstr>
      <vt:lpstr>Europe in the Late Middle Ages</vt:lpstr>
      <vt:lpstr>English Kings</vt:lpstr>
      <vt:lpstr>The Magna Carta</vt:lpstr>
      <vt:lpstr>French Monarchs</vt:lpstr>
      <vt:lpstr>Holy Roman Empire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Medieval Church</dc:title>
  <dc:creator>Nicole</dc:creator>
  <cp:lastModifiedBy>Greg Halkuff</cp:lastModifiedBy>
  <cp:revision>40</cp:revision>
  <dcterms:created xsi:type="dcterms:W3CDTF">2012-09-19T00:20:20Z</dcterms:created>
  <dcterms:modified xsi:type="dcterms:W3CDTF">2015-09-28T19:48:52Z</dcterms:modified>
</cp:coreProperties>
</file>